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Lato"/>
      <p:regular r:id="rId34"/>
      <p:bold r:id="rId35"/>
      <p:italic r:id="rId36"/>
      <p:boldItalic r:id="rId37"/>
    </p:embeddedFont>
    <p:embeddedFont>
      <p:font typeface="EB 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italic.fntdata"/><Relationship Id="rId20" Type="http://schemas.openxmlformats.org/officeDocument/2006/relationships/slide" Target="slides/slide15.xml"/><Relationship Id="rId41" Type="http://schemas.openxmlformats.org/officeDocument/2006/relationships/font" Target="fonts/EB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EBGaramond-bold.fntdata"/><Relationship Id="rId16" Type="http://schemas.openxmlformats.org/officeDocument/2006/relationships/slide" Target="slides/slide11.xml"/><Relationship Id="rId38" Type="http://schemas.openxmlformats.org/officeDocument/2006/relationships/font" Target="fonts/EB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62f9f5c25976e0e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62f9f5c25976e0e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65413c71b1d558bd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5413c71b1d558b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62f9f5c25976e0e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62f9f5c25976e0e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65413c71b1d558bd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5413c71b1d558bd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7d8956ff75c85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7d8956ff75c85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69d5949be268fe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69d5949be268fe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562f9f5c25976e0e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62f9f5c25976e0e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562f9f5c25976e0e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62f9f5c25976e0e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4c7242eef3c1cf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4c7242eef3c1cf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4587ffc56f6566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4587ffc56f656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562f9f5c25976e0e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62f9f5c25976e0e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34587ffc56f6566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34587ffc56f6566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4587ffc56f6566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4587ffc56f6566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34587ffc56f6566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34587ffc56f6566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34587ffc56f6566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34587ffc56f6566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89d89222b5706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389d89222b5706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62f9f5c25976e0e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62f9f5c25976e0e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f9910f96d985dc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f9910f96d985dc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62f9f5c25976e0e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62f9f5c25976e0e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313bc2190a01e8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313bc2190a01e8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562f9f5c25976e0e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62f9f5c25976e0e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62f9f5c25976e0e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2f9f5c25976e0e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62f9f5c25976e0e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62f9f5c25976e0e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rgbClr val="07C68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lnSpcReduction="10000"/>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www.un.org/womenwatch/daw/cedaw/" TargetMode="External"/><Relationship Id="rId4" Type="http://schemas.openxmlformats.org/officeDocument/2006/relationships/hyperlink" Target="http://www.who.int/reproductivehealth/topics/gender_rights/sexual_health/en/" TargetMode="External"/><Relationship Id="rId5" Type="http://schemas.openxmlformats.org/officeDocument/2006/relationships/hyperlink" Target="http://www.who.int/reproductivehealth/topics/gender_rights/sexual_health/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mailto:info@vsinigeri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5.jp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3"/>
          <p:cNvPicPr preferRelativeResize="0"/>
          <p:nvPr/>
        </p:nvPicPr>
        <p:blipFill>
          <a:blip r:embed="rId3">
            <a:alphaModFix amt="9000"/>
          </a:blip>
          <a:stretch>
            <a:fillRect/>
          </a:stretch>
        </p:blipFill>
        <p:spPr>
          <a:xfrm>
            <a:off x="152414" y="152400"/>
            <a:ext cx="9143986" cy="5143499"/>
          </a:xfrm>
          <a:prstGeom prst="rect">
            <a:avLst/>
          </a:prstGeom>
          <a:noFill/>
          <a:ln cap="flat" cmpd="sng" w="9525">
            <a:solidFill>
              <a:schemeClr val="dk1"/>
            </a:solidFill>
            <a:prstDash val="solid"/>
            <a:round/>
            <a:headEnd len="sm" w="sm" type="none"/>
            <a:tailEnd len="sm" w="sm" type="none"/>
          </a:ln>
        </p:spPr>
      </p:pic>
      <p:sp>
        <p:nvSpPr>
          <p:cNvPr id="87" name="Google Shape;87;p13"/>
          <p:cNvSpPr txBox="1"/>
          <p:nvPr>
            <p:ph type="ctrTitle"/>
          </p:nvPr>
        </p:nvSpPr>
        <p:spPr>
          <a:xfrm>
            <a:off x="727950" y="1357800"/>
            <a:ext cx="7688100" cy="955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NATIONAL SRHR SUMMI</a:t>
            </a:r>
            <a:r>
              <a:rPr lang="en">
                <a:solidFill>
                  <a:schemeClr val="accent5"/>
                </a:solidFill>
              </a:rPr>
              <a:t>T</a:t>
            </a:r>
            <a:endParaRPr>
              <a:solidFill>
                <a:schemeClr val="accent5"/>
              </a:solidFill>
            </a:endParaRPr>
          </a:p>
        </p:txBody>
      </p:sp>
      <p:sp>
        <p:nvSpPr>
          <p:cNvPr id="88" name="Google Shape;88;p13"/>
          <p:cNvSpPr txBox="1"/>
          <p:nvPr>
            <p:ph idx="1" type="subTitle"/>
          </p:nvPr>
        </p:nvSpPr>
        <p:spPr>
          <a:xfrm>
            <a:off x="727950" y="2460750"/>
            <a:ext cx="7688100" cy="135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400">
                <a:solidFill>
                  <a:schemeClr val="accent5"/>
                </a:solidFill>
                <a:latin typeface="Raleway"/>
                <a:ea typeface="Raleway"/>
                <a:cs typeface="Raleway"/>
                <a:sym typeface="Raleway"/>
              </a:rPr>
              <a:t>SECURING THE SEXUAL AND REPRODUCTIVE HEALTH AND RIGHTS OF MARGINALIZED GIRLS IN NIGERIA </a:t>
            </a:r>
            <a:endParaRPr b="1" sz="2400">
              <a:solidFill>
                <a:schemeClr val="accent5"/>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2"/>
          <p:cNvSpPr/>
          <p:nvPr/>
        </p:nvSpPr>
        <p:spPr>
          <a:xfrm>
            <a:off x="484914" y="1151850"/>
            <a:ext cx="3131100" cy="337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txBox="1"/>
          <p:nvPr>
            <p:ph idx="1" type="body"/>
          </p:nvPr>
        </p:nvSpPr>
        <p:spPr>
          <a:xfrm>
            <a:off x="4025500" y="853950"/>
            <a:ext cx="4911000" cy="396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700">
                <a:solidFill>
                  <a:schemeClr val="accent5"/>
                </a:solidFill>
                <a:latin typeface="Comic Sans MS"/>
                <a:ea typeface="Comic Sans MS"/>
                <a:cs typeface="Comic Sans MS"/>
                <a:sym typeface="Comic Sans MS"/>
              </a:rPr>
              <a:t>C</a:t>
            </a:r>
            <a:r>
              <a:rPr b="1" lang="en" sz="1700">
                <a:solidFill>
                  <a:schemeClr val="accent5"/>
                </a:solidFill>
                <a:latin typeface="Comic Sans MS"/>
                <a:ea typeface="Comic Sans MS"/>
                <a:cs typeface="Comic Sans MS"/>
                <a:sym typeface="Comic Sans MS"/>
              </a:rPr>
              <a:t>. </a:t>
            </a:r>
            <a:r>
              <a:rPr b="1" lang="en" sz="1700">
                <a:solidFill>
                  <a:schemeClr val="accent5"/>
                </a:solidFill>
                <a:latin typeface="Comic Sans MS"/>
                <a:ea typeface="Comic Sans MS"/>
                <a:cs typeface="Comic Sans MS"/>
                <a:sym typeface="Comic Sans MS"/>
              </a:rPr>
              <a:t>Implementation of Existing SRHR Policies</a:t>
            </a:r>
            <a:r>
              <a:rPr lang="en" sz="1700">
                <a:solidFill>
                  <a:schemeClr val="accent5"/>
                </a:solidFill>
                <a:latin typeface="Comic Sans MS"/>
                <a:ea typeface="Comic Sans MS"/>
                <a:cs typeface="Comic Sans MS"/>
                <a:sym typeface="Comic Sans MS"/>
              </a:rPr>
              <a:t>: </a:t>
            </a:r>
            <a:r>
              <a:rPr lang="en" sz="1700">
                <a:solidFill>
                  <a:schemeClr val="accent5"/>
                </a:solidFill>
                <a:latin typeface="Comic Sans MS"/>
                <a:ea typeface="Comic Sans MS"/>
                <a:cs typeface="Comic Sans MS"/>
                <a:sym typeface="Comic Sans MS"/>
              </a:rPr>
              <a:t>It is crucial that we prioritize the implementation of existing SRHR policies, particularly those formulated at regional and international levels. By effectively translating these policies into action at the national level, we can bridge the gap between policy and practice, ensuring that the rights and needs of women and girls are upheld. This requires collaborative efforts among stakeholders and duty bearers to create an enabling environment that supports the full realization of SRHR for all.</a:t>
            </a:r>
            <a:endParaRPr sz="1700">
              <a:solidFill>
                <a:schemeClr val="accent5"/>
              </a:solidFill>
              <a:latin typeface="Comic Sans MS"/>
              <a:ea typeface="Comic Sans MS"/>
              <a:cs typeface="Comic Sans MS"/>
              <a:sym typeface="Comic Sans MS"/>
            </a:endParaRPr>
          </a:p>
        </p:txBody>
      </p:sp>
      <p:pic>
        <p:nvPicPr>
          <p:cNvPr id="160" name="Google Shape;160;p22"/>
          <p:cNvPicPr preferRelativeResize="0"/>
          <p:nvPr/>
        </p:nvPicPr>
        <p:blipFill>
          <a:blip r:embed="rId3">
            <a:alphaModFix/>
          </a:blip>
          <a:stretch>
            <a:fillRect/>
          </a:stretch>
        </p:blipFill>
        <p:spPr>
          <a:xfrm>
            <a:off x="484925" y="1130250"/>
            <a:ext cx="3131100" cy="3371700"/>
          </a:xfrm>
          <a:prstGeom prst="roundRect">
            <a:avLst>
              <a:gd fmla="val 16667" name="adj"/>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3"/>
          <p:cNvSpPr/>
          <p:nvPr/>
        </p:nvSpPr>
        <p:spPr>
          <a:xfrm>
            <a:off x="401786" y="1151850"/>
            <a:ext cx="3131100" cy="337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ph idx="4294967295" type="body"/>
          </p:nvPr>
        </p:nvSpPr>
        <p:spPr>
          <a:xfrm>
            <a:off x="4025500" y="853950"/>
            <a:ext cx="4911000" cy="396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700">
                <a:solidFill>
                  <a:schemeClr val="accent5"/>
                </a:solidFill>
                <a:latin typeface="Comic Sans MS"/>
                <a:ea typeface="Comic Sans MS"/>
                <a:cs typeface="Comic Sans MS"/>
                <a:sym typeface="Comic Sans MS"/>
              </a:rPr>
              <a:t>D. Availability</a:t>
            </a:r>
            <a:r>
              <a:rPr b="1" lang="en" sz="1700">
                <a:solidFill>
                  <a:schemeClr val="accent5"/>
                </a:solidFill>
                <a:latin typeface="Comic Sans MS"/>
                <a:ea typeface="Comic Sans MS"/>
                <a:cs typeface="Comic Sans MS"/>
                <a:sym typeface="Comic Sans MS"/>
              </a:rPr>
              <a:t> of Interpreters for Girls with Hearing Impairment</a:t>
            </a:r>
            <a:r>
              <a:rPr lang="en" sz="1700">
                <a:solidFill>
                  <a:schemeClr val="accent5"/>
                </a:solidFill>
                <a:latin typeface="Comic Sans MS"/>
                <a:ea typeface="Comic Sans MS"/>
                <a:cs typeface="Comic Sans MS"/>
                <a:sym typeface="Comic Sans MS"/>
              </a:rPr>
              <a:t>: </a:t>
            </a:r>
            <a:r>
              <a:rPr lang="en" sz="1700">
                <a:solidFill>
                  <a:schemeClr val="accent5"/>
                </a:solidFill>
                <a:latin typeface="Comic Sans MS"/>
                <a:ea typeface="Comic Sans MS"/>
                <a:cs typeface="Comic Sans MS"/>
                <a:sym typeface="Comic Sans MS"/>
              </a:rPr>
              <a:t>To ensure inclusivity and accessibility in SRHR services, there's need for the availability of interpreters at clinics and IDPs camp for girls with hearing impairment. By removing communication barriers, we empower these girls to actively engage in their healthcare decisions, seek information, and access quality SRHR services. It is essential to promote a healthcare system that caters to the diverse needs of all individuals, including those with disabilities.</a:t>
            </a:r>
            <a:endParaRPr sz="1700">
              <a:solidFill>
                <a:schemeClr val="accent5"/>
              </a:solidFill>
              <a:latin typeface="Comic Sans MS"/>
              <a:ea typeface="Comic Sans MS"/>
              <a:cs typeface="Comic Sans MS"/>
              <a:sym typeface="Comic Sans MS"/>
            </a:endParaRPr>
          </a:p>
        </p:txBody>
      </p:sp>
      <p:pic>
        <p:nvPicPr>
          <p:cNvPr id="167" name="Google Shape;167;p23"/>
          <p:cNvPicPr preferRelativeResize="0"/>
          <p:nvPr/>
        </p:nvPicPr>
        <p:blipFill>
          <a:blip r:embed="rId3">
            <a:alphaModFix/>
          </a:blip>
          <a:stretch>
            <a:fillRect/>
          </a:stretch>
        </p:blipFill>
        <p:spPr>
          <a:xfrm>
            <a:off x="429025" y="1151850"/>
            <a:ext cx="3076500" cy="3371700"/>
          </a:xfrm>
          <a:prstGeom prst="roundRect">
            <a:avLst>
              <a:gd fmla="val 16667" name="adj"/>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4"/>
          <p:cNvSpPr/>
          <p:nvPr/>
        </p:nvSpPr>
        <p:spPr>
          <a:xfrm>
            <a:off x="401786" y="1151850"/>
            <a:ext cx="3131100" cy="337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ph idx="1" type="body"/>
          </p:nvPr>
        </p:nvSpPr>
        <p:spPr>
          <a:xfrm>
            <a:off x="4025500" y="853950"/>
            <a:ext cx="4911000" cy="396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700">
                <a:solidFill>
                  <a:schemeClr val="accent5"/>
                </a:solidFill>
                <a:latin typeface="Comic Sans MS"/>
                <a:ea typeface="Comic Sans MS"/>
                <a:cs typeface="Comic Sans MS"/>
                <a:sym typeface="Comic Sans MS"/>
              </a:rPr>
              <a:t>E</a:t>
            </a:r>
            <a:r>
              <a:rPr b="1" lang="en" sz="1700">
                <a:solidFill>
                  <a:schemeClr val="accent5"/>
                </a:solidFill>
                <a:latin typeface="Comic Sans MS"/>
                <a:ea typeface="Comic Sans MS"/>
                <a:cs typeface="Comic Sans MS"/>
                <a:sym typeface="Comic Sans MS"/>
              </a:rPr>
              <a:t>. </a:t>
            </a:r>
            <a:r>
              <a:rPr b="1" lang="en" sz="1700">
                <a:solidFill>
                  <a:schemeClr val="accent5"/>
                </a:solidFill>
                <a:latin typeface="Comic Sans MS"/>
                <a:ea typeface="Comic Sans MS"/>
                <a:cs typeface="Comic Sans MS"/>
                <a:sym typeface="Comic Sans MS"/>
              </a:rPr>
              <a:t>Demystification of Disabilities</a:t>
            </a:r>
            <a:r>
              <a:rPr lang="en" sz="1700">
                <a:solidFill>
                  <a:schemeClr val="accent5"/>
                </a:solidFill>
                <a:latin typeface="Comic Sans MS"/>
                <a:ea typeface="Comic Sans MS"/>
                <a:cs typeface="Comic Sans MS"/>
                <a:sym typeface="Comic Sans MS"/>
              </a:rPr>
              <a:t>: </a:t>
            </a:r>
            <a:r>
              <a:rPr lang="en" sz="1700">
                <a:solidFill>
                  <a:schemeClr val="accent5"/>
                </a:solidFill>
                <a:latin typeface="Comic Sans MS"/>
                <a:ea typeface="Comic Sans MS"/>
                <a:cs typeface="Comic Sans MS"/>
                <a:sym typeface="Comic Sans MS"/>
              </a:rPr>
              <a:t>We must actively work towards demystifying disabilities to combat stigma and misconceptions surrounding individuals with disabilities. Education and awareness campaigns are key in promoting understanding, empathy, and inclusivity. By fostering a society that values and respects the rights of persons with disabilities, we can create an environment where women and girls with disabilities are empowered to fully participate in all aspects of life, including their SRHR.</a:t>
            </a:r>
            <a:endParaRPr sz="1700">
              <a:solidFill>
                <a:schemeClr val="accent5"/>
              </a:solidFill>
              <a:latin typeface="Comic Sans MS"/>
              <a:ea typeface="Comic Sans MS"/>
              <a:cs typeface="Comic Sans MS"/>
              <a:sym typeface="Comic Sans MS"/>
            </a:endParaRPr>
          </a:p>
        </p:txBody>
      </p:sp>
      <p:pic>
        <p:nvPicPr>
          <p:cNvPr id="174" name="Google Shape;174;p24"/>
          <p:cNvPicPr preferRelativeResize="0"/>
          <p:nvPr/>
        </p:nvPicPr>
        <p:blipFill>
          <a:blip r:embed="rId3">
            <a:alphaModFix/>
          </a:blip>
          <a:stretch>
            <a:fillRect/>
          </a:stretch>
        </p:blipFill>
        <p:spPr>
          <a:xfrm>
            <a:off x="401775" y="1212150"/>
            <a:ext cx="3131100" cy="3251100"/>
          </a:xfrm>
          <a:prstGeom prst="roundRect">
            <a:avLst>
              <a:gd fmla="val 16667" name="adj"/>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5"/>
          <p:cNvSpPr/>
          <p:nvPr/>
        </p:nvSpPr>
        <p:spPr>
          <a:xfrm rot="3440540">
            <a:off x="6918567" y="2173702"/>
            <a:ext cx="2396694" cy="1655963"/>
          </a:xfrm>
          <a:prstGeom prst="snip2DiagRect">
            <a:avLst>
              <a:gd fmla="val 2813" name="adj1"/>
              <a:gd fmla="val 50000" name="adj2"/>
            </a:avLst>
          </a:prstGeom>
          <a:solidFill>
            <a:schemeClr val="lt2"/>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txBox="1"/>
          <p:nvPr/>
        </p:nvSpPr>
        <p:spPr>
          <a:xfrm>
            <a:off x="-10" y="727363"/>
            <a:ext cx="9144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5"/>
                </a:solidFill>
                <a:latin typeface="Raleway"/>
                <a:ea typeface="Raleway"/>
                <a:cs typeface="Raleway"/>
                <a:sym typeface="Raleway"/>
              </a:rPr>
              <a:t>EMPOWERING EDUCATION AND LEGISLATION </a:t>
            </a:r>
            <a:endParaRPr b="1" sz="2500">
              <a:solidFill>
                <a:schemeClr val="accent5"/>
              </a:solidFill>
              <a:latin typeface="Raleway"/>
              <a:ea typeface="Raleway"/>
              <a:cs typeface="Raleway"/>
              <a:sym typeface="Raleway"/>
            </a:endParaRPr>
          </a:p>
        </p:txBody>
      </p:sp>
      <p:sp>
        <p:nvSpPr>
          <p:cNvPr id="181" name="Google Shape;181;p25"/>
          <p:cNvSpPr txBox="1"/>
          <p:nvPr/>
        </p:nvSpPr>
        <p:spPr>
          <a:xfrm>
            <a:off x="311675" y="1545918"/>
            <a:ext cx="5569800" cy="33594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Importance of inclusive education for persons with disabilities, including those living with HIV and in displacement.</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Implementing disability, anti-discrimination, and HIV/AIDS Acts such as Discrimination Against Persons with Disabilities (Prohibition) Act 2018, Nigerian Disability Rights Law, HIV/AIDS Anti-Discrimination Act of 2014, UNAIDS Policy Position on HIV/AIDS, and United Nations Convention on the Rights of Persons with Disabilities (CRPD).</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Reviewing existing laws for inclusivity of marginalized groups such a the Fundamental Human Rights. </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Implementation of the Violence Against Persons Prohibition (VAPP) Act and its relevance to all marginalized women and girls.</a:t>
            </a:r>
            <a:endParaRPr b="1">
              <a:solidFill>
                <a:schemeClr val="accent5"/>
              </a:solidFill>
              <a:latin typeface="Comic Sans MS"/>
              <a:ea typeface="Comic Sans MS"/>
              <a:cs typeface="Comic Sans MS"/>
              <a:sym typeface="Comic Sans MS"/>
            </a:endParaRPr>
          </a:p>
        </p:txBody>
      </p:sp>
      <p:sp>
        <p:nvSpPr>
          <p:cNvPr id="182" name="Google Shape;182;p25"/>
          <p:cNvSpPr/>
          <p:nvPr/>
        </p:nvSpPr>
        <p:spPr>
          <a:xfrm rot="3440540">
            <a:off x="5546967" y="2621602"/>
            <a:ext cx="2396694" cy="1655963"/>
          </a:xfrm>
          <a:prstGeom prst="snip2DiagRect">
            <a:avLst>
              <a:gd fmla="val 2813" name="adj1"/>
              <a:gd fmla="val 50000" name="adj2"/>
            </a:avLst>
          </a:prstGeom>
          <a:solidFill>
            <a:schemeClr val="lt2"/>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25"/>
          <p:cNvPicPr preferRelativeResize="0"/>
          <p:nvPr/>
        </p:nvPicPr>
        <p:blipFill>
          <a:blip r:embed="rId3">
            <a:alphaModFix/>
          </a:blip>
          <a:stretch>
            <a:fillRect/>
          </a:stretch>
        </p:blipFill>
        <p:spPr>
          <a:xfrm rot="503723">
            <a:off x="7209608" y="2094406"/>
            <a:ext cx="1814342" cy="1814133"/>
          </a:xfrm>
          <a:prstGeom prst="snip2DiagRect">
            <a:avLst>
              <a:gd fmla="val 0" name="adj1"/>
              <a:gd fmla="val 50000" name="adj2"/>
            </a:avLst>
          </a:prstGeom>
          <a:noFill/>
          <a:ln>
            <a:noFill/>
          </a:ln>
        </p:spPr>
      </p:pic>
      <p:pic>
        <p:nvPicPr>
          <p:cNvPr id="184" name="Google Shape;184;p25"/>
          <p:cNvPicPr preferRelativeResize="0"/>
          <p:nvPr/>
        </p:nvPicPr>
        <p:blipFill rotWithShape="1">
          <a:blip r:embed="rId4">
            <a:alphaModFix/>
          </a:blip>
          <a:srcRect b="-5110" l="-8880" r="8879" t="5110"/>
          <a:stretch/>
        </p:blipFill>
        <p:spPr>
          <a:xfrm rot="-1869728">
            <a:off x="5779466" y="2811855"/>
            <a:ext cx="1931737" cy="1931737"/>
          </a:xfrm>
          <a:prstGeom prst="snip2DiagRect">
            <a:avLst>
              <a:gd fmla="val 50000" name="adj1"/>
              <a:gd fmla="val 0" name="adj2"/>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26"/>
          <p:cNvSpPr txBox="1"/>
          <p:nvPr>
            <p:ph type="title"/>
          </p:nvPr>
        </p:nvSpPr>
        <p:spPr>
          <a:xfrm>
            <a:off x="166650" y="667486"/>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SRHR ADVOCACY AND POLICY FRAM</a:t>
            </a:r>
            <a:r>
              <a:rPr lang="en">
                <a:solidFill>
                  <a:schemeClr val="accent5"/>
                </a:solidFill>
              </a:rPr>
              <a:t>EWORK </a:t>
            </a:r>
            <a:endParaRPr>
              <a:solidFill>
                <a:schemeClr val="accent5"/>
              </a:solidFill>
            </a:endParaRPr>
          </a:p>
        </p:txBody>
      </p:sp>
      <p:sp>
        <p:nvSpPr>
          <p:cNvPr id="190" name="Google Shape;190;p26"/>
          <p:cNvSpPr txBox="1"/>
          <p:nvPr/>
        </p:nvSpPr>
        <p:spPr>
          <a:xfrm>
            <a:off x="166650" y="1360804"/>
            <a:ext cx="6380400" cy="378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Inclusive Policy Development</a:t>
            </a:r>
            <a:r>
              <a:rPr lang="en">
                <a:solidFill>
                  <a:schemeClr val="accent5"/>
                </a:solidFill>
                <a:latin typeface="Comic Sans MS"/>
                <a:ea typeface="Comic Sans MS"/>
                <a:cs typeface="Comic Sans MS"/>
                <a:sym typeface="Comic Sans MS"/>
              </a:rPr>
              <a:t>: This includes ensuring their access to comprehensive healthcare services, including sexual and reproductive health services, HIV prevention and treatment, psychosocial support, and disability-inclusive services.</a:t>
            </a:r>
            <a:endParaRPr>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Sensitization and Training.</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Accessible Healthcare Services.</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Comprehensive Sexuality Education:</a:t>
            </a:r>
            <a:r>
              <a:rPr lang="en">
                <a:solidFill>
                  <a:schemeClr val="accent5"/>
                </a:solidFill>
                <a:latin typeface="Comic Sans MS"/>
                <a:ea typeface="Comic Sans MS"/>
                <a:cs typeface="Comic Sans MS"/>
                <a:sym typeface="Comic Sans MS"/>
              </a:rPr>
              <a:t> This education should provide accurate and age-appropriate information on sexual and reproductive health, HIV prevention, healthy relationships, consent, and empowerment.</a:t>
            </a:r>
            <a:endParaRPr>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Collaboration and Coordination.</a:t>
            </a:r>
            <a:endParaRPr b="1">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Monitoring and Evaluation:</a:t>
            </a:r>
            <a:r>
              <a:rPr lang="en">
                <a:solidFill>
                  <a:schemeClr val="accent5"/>
                </a:solidFill>
                <a:latin typeface="Comic Sans MS"/>
                <a:ea typeface="Comic Sans MS"/>
                <a:cs typeface="Comic Sans MS"/>
                <a:sym typeface="Comic Sans MS"/>
              </a:rPr>
              <a:t> Establish monitoring and evaluation mechanisms to assess the effectiveness and impact of the implemented policies and programs. Regularly collect data on key SRHR indicators to identify gaps and inform evidence-based decision-making.</a:t>
            </a:r>
            <a:endParaRPr>
              <a:solidFill>
                <a:schemeClr val="accent5"/>
              </a:solidFill>
              <a:latin typeface="Comic Sans MS"/>
              <a:ea typeface="Comic Sans MS"/>
              <a:cs typeface="Comic Sans MS"/>
              <a:sym typeface="Comic Sans MS"/>
            </a:endParaRPr>
          </a:p>
          <a:p>
            <a:pPr indent="-317500" lvl="0" marL="457200" rtl="0" algn="l">
              <a:spcBef>
                <a:spcPts val="0"/>
              </a:spcBef>
              <a:spcAft>
                <a:spcPts val="0"/>
              </a:spcAft>
              <a:buClr>
                <a:schemeClr val="accent5"/>
              </a:buClr>
              <a:buSzPts val="1400"/>
              <a:buFont typeface="Comic Sans MS"/>
              <a:buChar char="●"/>
            </a:pPr>
            <a:r>
              <a:rPr b="1" lang="en">
                <a:solidFill>
                  <a:schemeClr val="accent5"/>
                </a:solidFill>
                <a:latin typeface="Comic Sans MS"/>
                <a:ea typeface="Comic Sans MS"/>
                <a:cs typeface="Comic Sans MS"/>
                <a:sym typeface="Comic Sans MS"/>
              </a:rPr>
              <a:t>Advocacy and Awareness. </a:t>
            </a:r>
            <a:endParaRPr b="1">
              <a:solidFill>
                <a:schemeClr val="accent5"/>
              </a:solidFill>
              <a:latin typeface="Comic Sans MS"/>
              <a:ea typeface="Comic Sans MS"/>
              <a:cs typeface="Comic Sans MS"/>
              <a:sym typeface="Comic Sans MS"/>
            </a:endParaRPr>
          </a:p>
        </p:txBody>
      </p:sp>
      <p:sp>
        <p:nvSpPr>
          <p:cNvPr id="191" name="Google Shape;191;p26"/>
          <p:cNvSpPr/>
          <p:nvPr/>
        </p:nvSpPr>
        <p:spPr>
          <a:xfrm>
            <a:off x="6844150" y="971100"/>
            <a:ext cx="1939800" cy="198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6"/>
          <p:cNvPicPr preferRelativeResize="0"/>
          <p:nvPr/>
        </p:nvPicPr>
        <p:blipFill>
          <a:blip r:embed="rId3">
            <a:alphaModFix/>
          </a:blip>
          <a:stretch>
            <a:fillRect/>
          </a:stretch>
        </p:blipFill>
        <p:spPr>
          <a:xfrm>
            <a:off x="6822100" y="971100"/>
            <a:ext cx="1983900" cy="1983900"/>
          </a:xfrm>
          <a:prstGeom prst="ellipse">
            <a:avLst/>
          </a:prstGeom>
          <a:noFill/>
          <a:ln cap="flat" cmpd="sng" w="38100">
            <a:solidFill>
              <a:schemeClr val="accent5"/>
            </a:solidFill>
            <a:prstDash val="solid"/>
            <a:round/>
            <a:headEnd len="sm" w="sm" type="none"/>
            <a:tailEnd len="sm" w="sm" type="none"/>
          </a:ln>
        </p:spPr>
      </p:pic>
      <p:sp>
        <p:nvSpPr>
          <p:cNvPr id="193" name="Google Shape;193;p26"/>
          <p:cNvSpPr/>
          <p:nvPr/>
        </p:nvSpPr>
        <p:spPr>
          <a:xfrm>
            <a:off x="6844150" y="2571751"/>
            <a:ext cx="1939800" cy="1983900"/>
          </a:xfrm>
          <a:prstGeom prst="ellipse">
            <a:avLst/>
          </a:prstGeom>
          <a:solidFill>
            <a:schemeClr val="lt2"/>
          </a:solid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4" name="Google Shape;194;p26"/>
          <p:cNvPicPr preferRelativeResize="0"/>
          <p:nvPr/>
        </p:nvPicPr>
        <p:blipFill>
          <a:blip r:embed="rId4">
            <a:alphaModFix/>
          </a:blip>
          <a:stretch>
            <a:fillRect/>
          </a:stretch>
        </p:blipFill>
        <p:spPr>
          <a:xfrm>
            <a:off x="6844150" y="2593950"/>
            <a:ext cx="1939800" cy="1939500"/>
          </a:xfrm>
          <a:prstGeom prst="ellipse">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27"/>
          <p:cNvSpPr txBox="1"/>
          <p:nvPr>
            <p:ph type="title"/>
          </p:nvPr>
        </p:nvSpPr>
        <p:spPr>
          <a:xfrm>
            <a:off x="244928" y="722904"/>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BEST PRACTICES AND SUCCESS STORIES </a:t>
            </a:r>
            <a:endParaRPr>
              <a:solidFill>
                <a:schemeClr val="accent5"/>
              </a:solidFill>
            </a:endParaRPr>
          </a:p>
        </p:txBody>
      </p:sp>
      <p:sp>
        <p:nvSpPr>
          <p:cNvPr id="200" name="Google Shape;200;p27"/>
          <p:cNvSpPr txBox="1"/>
          <p:nvPr/>
        </p:nvSpPr>
        <p:spPr>
          <a:xfrm>
            <a:off x="244925" y="1524000"/>
            <a:ext cx="8705100" cy="3648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Inclusive and Youth-Centered Approaches: </a:t>
            </a:r>
            <a:r>
              <a:rPr lang="en" sz="1500">
                <a:solidFill>
                  <a:schemeClr val="accent5"/>
                </a:solidFill>
                <a:latin typeface="Comic Sans MS"/>
                <a:ea typeface="Comic Sans MS"/>
                <a:cs typeface="Comic Sans MS"/>
                <a:sym typeface="Comic Sans MS"/>
              </a:rPr>
              <a:t>Several organizations and initiatives under HIVOS have successfully adopted inclusive and youth-centered approaches to SRHR.</a:t>
            </a:r>
            <a:endParaRPr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Tailored Services and Support: </a:t>
            </a:r>
            <a:r>
              <a:rPr lang="en" sz="1500">
                <a:solidFill>
                  <a:schemeClr val="accent5"/>
                </a:solidFill>
                <a:latin typeface="Comic Sans MS"/>
                <a:ea typeface="Comic Sans MS"/>
                <a:cs typeface="Comic Sans MS"/>
                <a:sym typeface="Comic Sans MS"/>
              </a:rPr>
              <a:t>Several organizations and initiatives have successfully adopted inclusive and youth-centered approaches to SRHR through the help of the We Lead Program. </a:t>
            </a:r>
            <a:endParaRPr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Multi-Sectoral Partnerships: </a:t>
            </a:r>
            <a:r>
              <a:rPr lang="en" sz="1500">
                <a:solidFill>
                  <a:schemeClr val="accent5"/>
                </a:solidFill>
                <a:latin typeface="Comic Sans MS"/>
                <a:ea typeface="Comic Sans MS"/>
                <a:cs typeface="Comic Sans MS"/>
                <a:sym typeface="Comic Sans MS"/>
              </a:rPr>
              <a:t>Enhance advocacy efforts by bringing together diverse perspectives and amplifying the voices of marginalized girls.</a:t>
            </a:r>
            <a:endParaRPr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Community Engagement and Awareness.</a:t>
            </a:r>
            <a:endParaRPr b="1"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Empowering Education: </a:t>
            </a:r>
            <a:r>
              <a:rPr lang="en" sz="1500">
                <a:solidFill>
                  <a:schemeClr val="accent5"/>
                </a:solidFill>
                <a:latin typeface="Comic Sans MS"/>
                <a:ea typeface="Comic Sans MS"/>
                <a:cs typeface="Comic Sans MS"/>
                <a:sym typeface="Comic Sans MS"/>
              </a:rPr>
              <a:t>By promoting open dialogue and breaking down taboos, CSE empowers girls to protect themselves, make healthy choices, and advocate for their SRHR.</a:t>
            </a:r>
            <a:endParaRPr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Data-Driven Approaches.</a:t>
            </a:r>
            <a:endParaRPr b="1" sz="1500">
              <a:solidFill>
                <a:schemeClr val="accent5"/>
              </a:solidFill>
              <a:latin typeface="Comic Sans MS"/>
              <a:ea typeface="Comic Sans MS"/>
              <a:cs typeface="Comic Sans MS"/>
              <a:sym typeface="Comic Sans MS"/>
            </a:endParaRPr>
          </a:p>
          <a:p>
            <a:pPr indent="-323850" lvl="0" marL="457200" rtl="0" algn="l">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Legislative and Policy Reforms: </a:t>
            </a:r>
            <a:r>
              <a:rPr lang="en" sz="1500">
                <a:solidFill>
                  <a:schemeClr val="accent5"/>
                </a:solidFill>
                <a:latin typeface="Comic Sans MS"/>
                <a:ea typeface="Comic Sans MS"/>
                <a:cs typeface="Comic Sans MS"/>
                <a:sym typeface="Comic Sans MS"/>
              </a:rPr>
              <a:t>Advocacy efforts that aim to change or reform legislation and policies have resulted in significant advancements in SRHR for marginalized girls.</a:t>
            </a:r>
            <a:endParaRPr sz="1500">
              <a:solidFill>
                <a:schemeClr val="accent5"/>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28"/>
          <p:cNvSpPr txBox="1"/>
          <p:nvPr>
            <p:ph type="ctrTitle"/>
          </p:nvPr>
        </p:nvSpPr>
        <p:spPr>
          <a:xfrm>
            <a:off x="464700" y="1307200"/>
            <a:ext cx="4107300" cy="2501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500">
                <a:solidFill>
                  <a:schemeClr val="accent5"/>
                </a:solidFill>
              </a:rPr>
              <a:t>A REAL LIFE SCENARIO </a:t>
            </a:r>
            <a:endParaRPr sz="4500">
              <a:solidFill>
                <a:schemeClr val="accent5"/>
              </a:solidFill>
            </a:endParaRPr>
          </a:p>
          <a:p>
            <a:pPr indent="0" lvl="0" marL="0" rtl="0" algn="l">
              <a:spcBef>
                <a:spcPts val="0"/>
              </a:spcBef>
              <a:spcAft>
                <a:spcPts val="0"/>
              </a:spcAft>
              <a:buNone/>
            </a:pPr>
            <a:r>
              <a:rPr lang="en" sz="4500">
                <a:solidFill>
                  <a:schemeClr val="accent5"/>
                </a:solidFill>
              </a:rPr>
              <a:t>OF A MARGINALIZEDGIRL LHIV</a:t>
            </a:r>
            <a:endParaRPr sz="4500">
              <a:solidFill>
                <a:schemeClr val="accent5"/>
              </a:solidFill>
            </a:endParaRPr>
          </a:p>
        </p:txBody>
      </p:sp>
      <p:pic>
        <p:nvPicPr>
          <p:cNvPr id="206" name="Google Shape;206;p28"/>
          <p:cNvPicPr preferRelativeResize="0"/>
          <p:nvPr/>
        </p:nvPicPr>
        <p:blipFill rotWithShape="1">
          <a:blip r:embed="rId3">
            <a:alphaModFix/>
          </a:blip>
          <a:srcRect b="0" l="16688" r="16688" t="0"/>
          <a:stretch/>
        </p:blipFill>
        <p:spPr>
          <a:xfrm>
            <a:off x="4756725" y="1306900"/>
            <a:ext cx="4111371" cy="3268980"/>
          </a:xfrm>
          <a:custGeom>
            <a:rect b="b" l="l" r="r" t="t"/>
            <a:pathLst>
              <a:path extrusionOk="0" h="5029200" w="5029200">
                <a:moveTo>
                  <a:pt x="822978" y="0"/>
                </a:moveTo>
                <a:lnTo>
                  <a:pt x="4206222" y="0"/>
                </a:lnTo>
                <a:cubicBezTo>
                  <a:pt x="4660740" y="0"/>
                  <a:pt x="5029200" y="368460"/>
                  <a:pt x="5029200" y="822978"/>
                </a:cubicBezTo>
                <a:lnTo>
                  <a:pt x="5029200" y="4206222"/>
                </a:lnTo>
                <a:cubicBezTo>
                  <a:pt x="5029200" y="4660740"/>
                  <a:pt x="4660740" y="5029200"/>
                  <a:pt x="4206222" y="5029200"/>
                </a:cubicBezTo>
                <a:lnTo>
                  <a:pt x="822978" y="5029200"/>
                </a:lnTo>
                <a:cubicBezTo>
                  <a:pt x="368460" y="5029200"/>
                  <a:pt x="0" y="4660740"/>
                  <a:pt x="0" y="4206222"/>
                </a:cubicBezTo>
                <a:lnTo>
                  <a:pt x="0" y="822978"/>
                </a:lnTo>
                <a:cubicBezTo>
                  <a:pt x="0" y="368460"/>
                  <a:pt x="368460" y="0"/>
                  <a:pt x="822978" y="0"/>
                </a:cubicBezTo>
                <a:close/>
              </a:path>
            </a:pathLst>
          </a:custGeom>
          <a:noFill/>
          <a:ln>
            <a:noFill/>
          </a:ln>
        </p:spPr>
      </p:pic>
      <p:pic>
        <p:nvPicPr>
          <p:cNvPr id="207" name="Google Shape;207;p28"/>
          <p:cNvPicPr preferRelativeResize="0"/>
          <p:nvPr/>
        </p:nvPicPr>
        <p:blipFill>
          <a:blip r:embed="rId4">
            <a:alphaModFix/>
          </a:blip>
          <a:stretch>
            <a:fillRect/>
          </a:stretch>
        </p:blipFill>
        <p:spPr>
          <a:xfrm>
            <a:off x="4758750" y="1180531"/>
            <a:ext cx="4107300" cy="3521700"/>
          </a:xfrm>
          <a:prstGeom prst="roundRect">
            <a:avLst>
              <a:gd fmla="val 16667" name="adj"/>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29"/>
          <p:cNvSpPr txBox="1"/>
          <p:nvPr>
            <p:ph type="title"/>
          </p:nvPr>
        </p:nvSpPr>
        <p:spPr>
          <a:xfrm>
            <a:off x="362850" y="665025"/>
            <a:ext cx="8418300" cy="191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5"/>
                </a:solidFill>
              </a:rPr>
              <a:t>STRATEGIES FOR STAKEHOLDERS AND DUTY BEARERS </a:t>
            </a:r>
            <a:endParaRPr>
              <a:solidFill>
                <a:schemeClr val="accent5"/>
              </a:solidFill>
            </a:endParaRPr>
          </a:p>
        </p:txBody>
      </p:sp>
      <p:sp>
        <p:nvSpPr>
          <p:cNvPr id="213" name="Google Shape;213;p29"/>
          <p:cNvSpPr/>
          <p:nvPr/>
        </p:nvSpPr>
        <p:spPr>
          <a:xfrm>
            <a:off x="362850" y="2183175"/>
            <a:ext cx="2034000" cy="16833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txBox="1"/>
          <p:nvPr/>
        </p:nvSpPr>
        <p:spPr>
          <a:xfrm>
            <a:off x="362859" y="2643821"/>
            <a:ext cx="58329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5"/>
                </a:solidFill>
                <a:latin typeface="Comic Sans MS"/>
                <a:ea typeface="Comic Sans MS"/>
                <a:cs typeface="Comic Sans MS"/>
                <a:sym typeface="Comic Sans MS"/>
              </a:rPr>
              <a:t>GOVERNMENT </a:t>
            </a:r>
            <a:endParaRPr b="1" sz="19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1900">
                <a:solidFill>
                  <a:schemeClr val="accent5"/>
                </a:solidFill>
                <a:latin typeface="Comic Sans MS"/>
                <a:ea typeface="Comic Sans MS"/>
                <a:cs typeface="Comic Sans MS"/>
                <a:sym typeface="Comic Sans MS"/>
              </a:rPr>
              <a:t>AGENCIES </a:t>
            </a:r>
            <a:endParaRPr b="1" sz="1900">
              <a:solidFill>
                <a:schemeClr val="accent5"/>
              </a:solidFill>
              <a:latin typeface="Comic Sans MS"/>
              <a:ea typeface="Comic Sans MS"/>
              <a:cs typeface="Comic Sans MS"/>
              <a:sym typeface="Comic Sans MS"/>
            </a:endParaRPr>
          </a:p>
        </p:txBody>
      </p:sp>
      <p:cxnSp>
        <p:nvCxnSpPr>
          <p:cNvPr id="215" name="Google Shape;215;p29"/>
          <p:cNvCxnSpPr>
            <a:endCxn id="216" idx="1"/>
          </p:cNvCxnSpPr>
          <p:nvPr/>
        </p:nvCxnSpPr>
        <p:spPr>
          <a:xfrm flipH="1" rot="10800000">
            <a:off x="2360250" y="1586625"/>
            <a:ext cx="2711100" cy="945600"/>
          </a:xfrm>
          <a:prstGeom prst="straightConnector1">
            <a:avLst/>
          </a:prstGeom>
          <a:noFill/>
          <a:ln cap="flat" cmpd="sng" w="76200">
            <a:solidFill>
              <a:schemeClr val="accent5"/>
            </a:solidFill>
            <a:prstDash val="solid"/>
            <a:round/>
            <a:headEnd len="med" w="med" type="none"/>
            <a:tailEnd len="med" w="med" type="stealth"/>
          </a:ln>
        </p:spPr>
      </p:cxnSp>
      <p:cxnSp>
        <p:nvCxnSpPr>
          <p:cNvPr id="217" name="Google Shape;217;p29"/>
          <p:cNvCxnSpPr/>
          <p:nvPr/>
        </p:nvCxnSpPr>
        <p:spPr>
          <a:xfrm flipH="1" rot="10800000">
            <a:off x="2344800" y="2618400"/>
            <a:ext cx="2324100" cy="410400"/>
          </a:xfrm>
          <a:prstGeom prst="straightConnector1">
            <a:avLst/>
          </a:prstGeom>
          <a:noFill/>
          <a:ln cap="flat" cmpd="sng" w="76200">
            <a:solidFill>
              <a:schemeClr val="accent5"/>
            </a:solidFill>
            <a:prstDash val="solid"/>
            <a:round/>
            <a:headEnd len="med" w="med" type="none"/>
            <a:tailEnd len="med" w="med" type="stealth"/>
          </a:ln>
        </p:spPr>
      </p:cxnSp>
      <p:cxnSp>
        <p:nvCxnSpPr>
          <p:cNvPr id="218" name="Google Shape;218;p29"/>
          <p:cNvCxnSpPr/>
          <p:nvPr/>
        </p:nvCxnSpPr>
        <p:spPr>
          <a:xfrm>
            <a:off x="2396859" y="3107934"/>
            <a:ext cx="2826300" cy="480300"/>
          </a:xfrm>
          <a:prstGeom prst="straightConnector1">
            <a:avLst/>
          </a:prstGeom>
          <a:noFill/>
          <a:ln cap="flat" cmpd="sng" w="76200">
            <a:solidFill>
              <a:schemeClr val="accent5"/>
            </a:solidFill>
            <a:prstDash val="solid"/>
            <a:round/>
            <a:headEnd len="med" w="med" type="none"/>
            <a:tailEnd len="med" w="med" type="stealth"/>
          </a:ln>
        </p:spPr>
      </p:cxnSp>
      <p:cxnSp>
        <p:nvCxnSpPr>
          <p:cNvPr id="219" name="Google Shape;219;p29"/>
          <p:cNvCxnSpPr>
            <a:endCxn id="220" idx="3"/>
          </p:cNvCxnSpPr>
          <p:nvPr/>
        </p:nvCxnSpPr>
        <p:spPr>
          <a:xfrm>
            <a:off x="2372400" y="3405675"/>
            <a:ext cx="2199600" cy="1148700"/>
          </a:xfrm>
          <a:prstGeom prst="straightConnector1">
            <a:avLst/>
          </a:prstGeom>
          <a:noFill/>
          <a:ln cap="flat" cmpd="sng" w="76200">
            <a:solidFill>
              <a:schemeClr val="accent5"/>
            </a:solidFill>
            <a:prstDash val="solid"/>
            <a:round/>
            <a:headEnd len="med" w="med" type="none"/>
            <a:tailEnd len="med" w="med" type="stealth"/>
          </a:ln>
        </p:spPr>
      </p:cxnSp>
      <p:sp>
        <p:nvSpPr>
          <p:cNvPr id="216" name="Google Shape;216;p29"/>
          <p:cNvSpPr txBox="1"/>
          <p:nvPr/>
        </p:nvSpPr>
        <p:spPr>
          <a:xfrm>
            <a:off x="5071350" y="1128675"/>
            <a:ext cx="40728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Establish a comprehensive national strategy that addresses the SRHR needs of marginalized women and girls, encompassing policies, programs, and funding.</a:t>
            </a:r>
            <a:endParaRPr b="1" sz="1200">
              <a:solidFill>
                <a:schemeClr val="accent5"/>
              </a:solidFill>
              <a:latin typeface="Comic Sans MS"/>
              <a:ea typeface="Comic Sans MS"/>
              <a:cs typeface="Comic Sans MS"/>
              <a:sym typeface="Comic Sans MS"/>
            </a:endParaRPr>
          </a:p>
        </p:txBody>
      </p:sp>
      <p:sp>
        <p:nvSpPr>
          <p:cNvPr id="221" name="Google Shape;221;p29"/>
          <p:cNvSpPr txBox="1"/>
          <p:nvPr/>
        </p:nvSpPr>
        <p:spPr>
          <a:xfrm>
            <a:off x="4710600" y="2055825"/>
            <a:ext cx="39069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Collaborate with with law enforcement personnel to develop swift and effective response to address sexual violence against marginalized girls, including those living with HIV and displaced.</a:t>
            </a:r>
            <a:endParaRPr b="1" sz="1200">
              <a:solidFill>
                <a:schemeClr val="accent5"/>
              </a:solidFill>
              <a:latin typeface="Comic Sans MS"/>
              <a:ea typeface="Comic Sans MS"/>
              <a:cs typeface="Comic Sans MS"/>
              <a:sym typeface="Comic Sans MS"/>
            </a:endParaRPr>
          </a:p>
        </p:txBody>
      </p:sp>
      <p:sp>
        <p:nvSpPr>
          <p:cNvPr id="222" name="Google Shape;222;p29"/>
          <p:cNvSpPr txBox="1"/>
          <p:nvPr/>
        </p:nvSpPr>
        <p:spPr>
          <a:xfrm>
            <a:off x="5257650" y="3165675"/>
            <a:ext cx="39069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Allocate adequate resources for the establishment and maintenance of accessible healthcare facilities in marginalized communities, considering their specific needs and challenges.</a:t>
            </a:r>
            <a:endParaRPr b="1" sz="1200">
              <a:solidFill>
                <a:schemeClr val="accent5"/>
              </a:solidFill>
              <a:latin typeface="Comic Sans MS"/>
              <a:ea typeface="Comic Sans MS"/>
              <a:cs typeface="Comic Sans MS"/>
              <a:sym typeface="Comic Sans MS"/>
            </a:endParaRPr>
          </a:p>
        </p:txBody>
      </p:sp>
      <p:sp>
        <p:nvSpPr>
          <p:cNvPr id="220" name="Google Shape;220;p29"/>
          <p:cNvSpPr txBox="1"/>
          <p:nvPr/>
        </p:nvSpPr>
        <p:spPr>
          <a:xfrm flipH="1">
            <a:off x="4572000" y="4005075"/>
            <a:ext cx="39069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Foster partnerships with NGOs and community organizations to implement targeted interventions and outreach programs, aiming to raise awareness and improve SRHR outcomes for marginalized women and girls.</a:t>
            </a:r>
            <a:endParaRPr b="1" sz="1200">
              <a:solidFill>
                <a:schemeClr val="accent5"/>
              </a:solidFill>
              <a:latin typeface="Comic Sans MS"/>
              <a:ea typeface="Comic Sans MS"/>
              <a:cs typeface="Comic Sans MS"/>
              <a:sym typeface="Comic Sans MS"/>
            </a:endParaRPr>
          </a:p>
        </p:txBody>
      </p:sp>
      <p:sp>
        <p:nvSpPr>
          <p:cNvPr id="223" name="Google Shape;223;p29"/>
          <p:cNvSpPr txBox="1"/>
          <p:nvPr/>
        </p:nvSpPr>
        <p:spPr>
          <a:xfrm>
            <a:off x="1295407" y="18129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1</a:t>
            </a:r>
            <a:endParaRPr b="1" sz="2000">
              <a:solidFill>
                <a:schemeClr val="accent5"/>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30"/>
          <p:cNvSpPr/>
          <p:nvPr/>
        </p:nvSpPr>
        <p:spPr>
          <a:xfrm>
            <a:off x="303900" y="1621650"/>
            <a:ext cx="2320500" cy="19002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txBox="1"/>
          <p:nvPr/>
        </p:nvSpPr>
        <p:spPr>
          <a:xfrm>
            <a:off x="555750" y="1986450"/>
            <a:ext cx="23478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5"/>
                </a:solidFill>
                <a:latin typeface="Comic Sans MS"/>
                <a:ea typeface="Comic Sans MS"/>
                <a:cs typeface="Comic Sans MS"/>
                <a:sym typeface="Comic Sans MS"/>
              </a:rPr>
              <a:t>NON</a:t>
            </a:r>
            <a:endParaRPr b="1" sz="16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1600">
                <a:solidFill>
                  <a:schemeClr val="accent5"/>
                </a:solidFill>
                <a:latin typeface="Comic Sans MS"/>
                <a:ea typeface="Comic Sans MS"/>
                <a:cs typeface="Comic Sans MS"/>
                <a:sym typeface="Comic Sans MS"/>
              </a:rPr>
              <a:t>GOVERNMENTAL</a:t>
            </a:r>
            <a:endParaRPr b="1" sz="16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1600">
                <a:solidFill>
                  <a:schemeClr val="accent5"/>
                </a:solidFill>
                <a:latin typeface="Comic Sans MS"/>
                <a:ea typeface="Comic Sans MS"/>
                <a:cs typeface="Comic Sans MS"/>
                <a:sym typeface="Comic Sans MS"/>
              </a:rPr>
              <a:t>ORGANISATIONS</a:t>
            </a:r>
            <a:endParaRPr b="1" sz="16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1600">
                <a:solidFill>
                  <a:schemeClr val="accent5"/>
                </a:solidFill>
                <a:latin typeface="Comic Sans MS"/>
                <a:ea typeface="Comic Sans MS"/>
                <a:cs typeface="Comic Sans MS"/>
                <a:sym typeface="Comic Sans MS"/>
              </a:rPr>
              <a:t>(NGOs) </a:t>
            </a:r>
            <a:endParaRPr b="1" sz="1600">
              <a:solidFill>
                <a:schemeClr val="accent5"/>
              </a:solidFill>
              <a:latin typeface="Comic Sans MS"/>
              <a:ea typeface="Comic Sans MS"/>
              <a:cs typeface="Comic Sans MS"/>
              <a:sym typeface="Comic Sans MS"/>
            </a:endParaRPr>
          </a:p>
        </p:txBody>
      </p:sp>
      <p:cxnSp>
        <p:nvCxnSpPr>
          <p:cNvPr id="230" name="Google Shape;230;p30"/>
          <p:cNvCxnSpPr/>
          <p:nvPr/>
        </p:nvCxnSpPr>
        <p:spPr>
          <a:xfrm flipH="1" rot="10800000">
            <a:off x="2624400" y="810975"/>
            <a:ext cx="2501700" cy="1233600"/>
          </a:xfrm>
          <a:prstGeom prst="straightConnector1">
            <a:avLst/>
          </a:prstGeom>
          <a:noFill/>
          <a:ln cap="flat" cmpd="sng" w="76200">
            <a:solidFill>
              <a:schemeClr val="accent5"/>
            </a:solidFill>
            <a:prstDash val="solid"/>
            <a:round/>
            <a:headEnd len="med" w="med" type="none"/>
            <a:tailEnd len="med" w="med" type="stealth"/>
          </a:ln>
        </p:spPr>
      </p:cxnSp>
      <p:cxnSp>
        <p:nvCxnSpPr>
          <p:cNvPr id="231" name="Google Shape;231;p30"/>
          <p:cNvCxnSpPr>
            <a:endCxn id="232" idx="1"/>
          </p:cNvCxnSpPr>
          <p:nvPr/>
        </p:nvCxnSpPr>
        <p:spPr>
          <a:xfrm flipH="1" rot="10800000">
            <a:off x="2647800" y="1887675"/>
            <a:ext cx="2347800" cy="567300"/>
          </a:xfrm>
          <a:prstGeom prst="straightConnector1">
            <a:avLst/>
          </a:prstGeom>
          <a:noFill/>
          <a:ln cap="flat" cmpd="sng" w="76200">
            <a:solidFill>
              <a:schemeClr val="accent5"/>
            </a:solidFill>
            <a:prstDash val="solid"/>
            <a:round/>
            <a:headEnd len="med" w="med" type="none"/>
            <a:tailEnd len="med" w="med" type="stealth"/>
          </a:ln>
        </p:spPr>
      </p:cxnSp>
      <p:cxnSp>
        <p:nvCxnSpPr>
          <p:cNvPr id="233" name="Google Shape;233;p30"/>
          <p:cNvCxnSpPr>
            <a:endCxn id="234" idx="1"/>
          </p:cNvCxnSpPr>
          <p:nvPr/>
        </p:nvCxnSpPr>
        <p:spPr>
          <a:xfrm>
            <a:off x="2647950" y="2570325"/>
            <a:ext cx="2609700" cy="457800"/>
          </a:xfrm>
          <a:prstGeom prst="straightConnector1">
            <a:avLst/>
          </a:prstGeom>
          <a:noFill/>
          <a:ln cap="flat" cmpd="sng" w="76200">
            <a:solidFill>
              <a:schemeClr val="accent5"/>
            </a:solidFill>
            <a:prstDash val="solid"/>
            <a:round/>
            <a:headEnd len="med" w="med" type="none"/>
            <a:tailEnd len="med" w="med" type="stealth"/>
          </a:ln>
        </p:spPr>
      </p:cxnSp>
      <p:cxnSp>
        <p:nvCxnSpPr>
          <p:cNvPr id="235" name="Google Shape;235;p30"/>
          <p:cNvCxnSpPr/>
          <p:nvPr/>
        </p:nvCxnSpPr>
        <p:spPr>
          <a:xfrm>
            <a:off x="2661450" y="2957262"/>
            <a:ext cx="2320500" cy="1211400"/>
          </a:xfrm>
          <a:prstGeom prst="straightConnector1">
            <a:avLst/>
          </a:prstGeom>
          <a:noFill/>
          <a:ln cap="flat" cmpd="sng" w="76200">
            <a:solidFill>
              <a:schemeClr val="accent5"/>
            </a:solidFill>
            <a:prstDash val="solid"/>
            <a:round/>
            <a:headEnd len="med" w="med" type="none"/>
            <a:tailEnd len="med" w="med" type="stealth"/>
          </a:ln>
        </p:spPr>
      </p:cxnSp>
      <p:sp>
        <p:nvSpPr>
          <p:cNvPr id="236" name="Google Shape;236;p30"/>
          <p:cNvSpPr txBox="1"/>
          <p:nvPr/>
        </p:nvSpPr>
        <p:spPr>
          <a:xfrm>
            <a:off x="5174700" y="289275"/>
            <a:ext cx="40728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Advocate for the rights of marginalized women and girls by engaging in public awareness campaigns, lobbying for policy changes, and conducting research to support evidence-based interventions.</a:t>
            </a:r>
            <a:endParaRPr b="1" sz="1200">
              <a:solidFill>
                <a:schemeClr val="accent5"/>
              </a:solidFill>
              <a:latin typeface="Comic Sans MS"/>
              <a:ea typeface="Comic Sans MS"/>
              <a:cs typeface="Comic Sans MS"/>
              <a:sym typeface="Comic Sans MS"/>
            </a:endParaRPr>
          </a:p>
        </p:txBody>
      </p:sp>
      <p:sp>
        <p:nvSpPr>
          <p:cNvPr id="232" name="Google Shape;232;p30"/>
          <p:cNvSpPr txBox="1"/>
          <p:nvPr/>
        </p:nvSpPr>
        <p:spPr>
          <a:xfrm>
            <a:off x="4995600" y="1338375"/>
            <a:ext cx="39069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Collaborate with government agencies and healthcare providers to ensure the provision of inclusive sexuality education programs that address the unique needs and challenges faced by marginalized women and girls.</a:t>
            </a:r>
            <a:endParaRPr b="1" sz="1200">
              <a:solidFill>
                <a:schemeClr val="accent5"/>
              </a:solidFill>
              <a:latin typeface="Comic Sans MS"/>
              <a:ea typeface="Comic Sans MS"/>
              <a:cs typeface="Comic Sans MS"/>
              <a:sym typeface="Comic Sans MS"/>
            </a:endParaRPr>
          </a:p>
        </p:txBody>
      </p:sp>
      <p:sp>
        <p:nvSpPr>
          <p:cNvPr id="234" name="Google Shape;234;p30"/>
          <p:cNvSpPr txBox="1"/>
          <p:nvPr/>
        </p:nvSpPr>
        <p:spPr>
          <a:xfrm>
            <a:off x="5257650" y="2570175"/>
            <a:ext cx="39069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Establish safe spaces and support networks for marginalized women and girls, offering counseling, information, and referrals to healthcare services.</a:t>
            </a:r>
            <a:endParaRPr b="1" sz="1200">
              <a:solidFill>
                <a:schemeClr val="accent5"/>
              </a:solidFill>
              <a:latin typeface="Comic Sans MS"/>
              <a:ea typeface="Comic Sans MS"/>
              <a:cs typeface="Comic Sans MS"/>
              <a:sym typeface="Comic Sans MS"/>
            </a:endParaRPr>
          </a:p>
        </p:txBody>
      </p:sp>
      <p:sp>
        <p:nvSpPr>
          <p:cNvPr id="237" name="Google Shape;237;p30"/>
          <p:cNvSpPr txBox="1"/>
          <p:nvPr/>
        </p:nvSpPr>
        <p:spPr>
          <a:xfrm flipH="1">
            <a:off x="4995600" y="3619275"/>
            <a:ext cx="39069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Foster capacity building initiatives for healthcare providers, enhancing their knowledge and skills in addressing the specific SRHR needs of marginalized women and girls.</a:t>
            </a:r>
            <a:endParaRPr b="1" sz="1200">
              <a:solidFill>
                <a:schemeClr val="accent5"/>
              </a:solidFill>
              <a:latin typeface="Comic Sans MS"/>
              <a:ea typeface="Comic Sans MS"/>
              <a:cs typeface="Comic Sans MS"/>
              <a:sym typeface="Comic Sans MS"/>
            </a:endParaRPr>
          </a:p>
        </p:txBody>
      </p:sp>
      <p:sp>
        <p:nvSpPr>
          <p:cNvPr id="238" name="Google Shape;238;p30"/>
          <p:cNvSpPr txBox="1"/>
          <p:nvPr/>
        </p:nvSpPr>
        <p:spPr>
          <a:xfrm>
            <a:off x="1156862" y="1181475"/>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2</a:t>
            </a:r>
            <a:endParaRPr b="1" sz="2000">
              <a:solidFill>
                <a:schemeClr val="accent5"/>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1"/>
          <p:cNvSpPr/>
          <p:nvPr/>
        </p:nvSpPr>
        <p:spPr>
          <a:xfrm>
            <a:off x="303900" y="1621650"/>
            <a:ext cx="2320500" cy="19002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txBox="1"/>
          <p:nvPr/>
        </p:nvSpPr>
        <p:spPr>
          <a:xfrm flipH="1">
            <a:off x="595050" y="2158463"/>
            <a:ext cx="2609700" cy="74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5"/>
                </a:solidFill>
                <a:latin typeface="Comic Sans MS"/>
                <a:ea typeface="Comic Sans MS"/>
                <a:cs typeface="Comic Sans MS"/>
                <a:sym typeface="Comic Sans MS"/>
              </a:rPr>
              <a:t>HEALTHCARE</a:t>
            </a:r>
            <a:endParaRPr b="1" sz="18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1800">
                <a:solidFill>
                  <a:schemeClr val="accent5"/>
                </a:solidFill>
                <a:latin typeface="Comic Sans MS"/>
                <a:ea typeface="Comic Sans MS"/>
                <a:cs typeface="Comic Sans MS"/>
                <a:sym typeface="Comic Sans MS"/>
              </a:rPr>
              <a:t>PROVIDERS </a:t>
            </a:r>
            <a:endParaRPr b="1" sz="1800">
              <a:solidFill>
                <a:schemeClr val="accent5"/>
              </a:solidFill>
              <a:latin typeface="Comic Sans MS"/>
              <a:ea typeface="Comic Sans MS"/>
              <a:cs typeface="Comic Sans MS"/>
              <a:sym typeface="Comic Sans MS"/>
            </a:endParaRPr>
          </a:p>
        </p:txBody>
      </p:sp>
      <p:cxnSp>
        <p:nvCxnSpPr>
          <p:cNvPr id="245" name="Google Shape;245;p31"/>
          <p:cNvCxnSpPr/>
          <p:nvPr/>
        </p:nvCxnSpPr>
        <p:spPr>
          <a:xfrm flipH="1" rot="10800000">
            <a:off x="2624400" y="810975"/>
            <a:ext cx="2501700" cy="1233600"/>
          </a:xfrm>
          <a:prstGeom prst="straightConnector1">
            <a:avLst/>
          </a:prstGeom>
          <a:noFill/>
          <a:ln cap="flat" cmpd="sng" w="76200">
            <a:solidFill>
              <a:schemeClr val="accent5"/>
            </a:solidFill>
            <a:prstDash val="solid"/>
            <a:round/>
            <a:headEnd len="med" w="med" type="none"/>
            <a:tailEnd len="med" w="med" type="stealth"/>
          </a:ln>
        </p:spPr>
      </p:cxnSp>
      <p:cxnSp>
        <p:nvCxnSpPr>
          <p:cNvPr id="246" name="Google Shape;246;p31"/>
          <p:cNvCxnSpPr/>
          <p:nvPr/>
        </p:nvCxnSpPr>
        <p:spPr>
          <a:xfrm flipH="1" rot="10800000">
            <a:off x="2647800" y="1887675"/>
            <a:ext cx="2347800" cy="567300"/>
          </a:xfrm>
          <a:prstGeom prst="straightConnector1">
            <a:avLst/>
          </a:prstGeom>
          <a:noFill/>
          <a:ln cap="flat" cmpd="sng" w="76200">
            <a:solidFill>
              <a:schemeClr val="accent5"/>
            </a:solidFill>
            <a:prstDash val="solid"/>
            <a:round/>
            <a:headEnd len="med" w="med" type="none"/>
            <a:tailEnd len="med" w="med" type="stealth"/>
          </a:ln>
        </p:spPr>
      </p:cxnSp>
      <p:cxnSp>
        <p:nvCxnSpPr>
          <p:cNvPr id="247" name="Google Shape;247;p31"/>
          <p:cNvCxnSpPr/>
          <p:nvPr/>
        </p:nvCxnSpPr>
        <p:spPr>
          <a:xfrm>
            <a:off x="2647950" y="2570325"/>
            <a:ext cx="2609700" cy="457800"/>
          </a:xfrm>
          <a:prstGeom prst="straightConnector1">
            <a:avLst/>
          </a:prstGeom>
          <a:noFill/>
          <a:ln cap="flat" cmpd="sng" w="76200">
            <a:solidFill>
              <a:schemeClr val="accent5"/>
            </a:solidFill>
            <a:prstDash val="solid"/>
            <a:round/>
            <a:headEnd len="med" w="med" type="none"/>
            <a:tailEnd len="med" w="med" type="stealth"/>
          </a:ln>
        </p:spPr>
      </p:cxnSp>
      <p:cxnSp>
        <p:nvCxnSpPr>
          <p:cNvPr id="248" name="Google Shape;248;p31"/>
          <p:cNvCxnSpPr/>
          <p:nvPr/>
        </p:nvCxnSpPr>
        <p:spPr>
          <a:xfrm>
            <a:off x="2661450" y="2957262"/>
            <a:ext cx="2320500" cy="1211400"/>
          </a:xfrm>
          <a:prstGeom prst="straightConnector1">
            <a:avLst/>
          </a:prstGeom>
          <a:noFill/>
          <a:ln cap="flat" cmpd="sng" w="76200">
            <a:solidFill>
              <a:schemeClr val="accent5"/>
            </a:solidFill>
            <a:prstDash val="solid"/>
            <a:round/>
            <a:headEnd len="med" w="med" type="none"/>
            <a:tailEnd len="med" w="med" type="stealth"/>
          </a:ln>
        </p:spPr>
      </p:cxnSp>
      <p:sp>
        <p:nvSpPr>
          <p:cNvPr id="249" name="Google Shape;249;p31"/>
          <p:cNvSpPr txBox="1"/>
          <p:nvPr/>
        </p:nvSpPr>
        <p:spPr>
          <a:xfrm>
            <a:off x="5174700" y="289275"/>
            <a:ext cx="4072800" cy="128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Develop culturally sensitive and inclusive healthcare practices, fostering an environment that is non-judgemental,supportive and respects the dignity and SRHS of marginalized women and girls to promote inclusivity and remove barriers to care.</a:t>
            </a:r>
            <a:endParaRPr b="1" sz="1200">
              <a:solidFill>
                <a:schemeClr val="accent5"/>
              </a:solidFill>
              <a:latin typeface="Comic Sans MS"/>
              <a:ea typeface="Comic Sans MS"/>
              <a:cs typeface="Comic Sans MS"/>
              <a:sym typeface="Comic Sans MS"/>
            </a:endParaRPr>
          </a:p>
        </p:txBody>
      </p:sp>
      <p:sp>
        <p:nvSpPr>
          <p:cNvPr id="250" name="Google Shape;250;p31"/>
          <p:cNvSpPr txBox="1"/>
          <p:nvPr/>
        </p:nvSpPr>
        <p:spPr>
          <a:xfrm>
            <a:off x="5019000" y="1570575"/>
            <a:ext cx="39069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Providing free treatment for sexually transmitted infections to marginalized girls who have experienced abuse, including those living with HIV and displaced.</a:t>
            </a:r>
            <a:endParaRPr b="1" sz="1200">
              <a:solidFill>
                <a:schemeClr val="accent5"/>
              </a:solidFill>
              <a:latin typeface="Comic Sans MS"/>
              <a:ea typeface="Comic Sans MS"/>
              <a:cs typeface="Comic Sans MS"/>
              <a:sym typeface="Comic Sans MS"/>
            </a:endParaRPr>
          </a:p>
        </p:txBody>
      </p:sp>
      <p:sp>
        <p:nvSpPr>
          <p:cNvPr id="251" name="Google Shape;251;p31"/>
          <p:cNvSpPr txBox="1"/>
          <p:nvPr/>
        </p:nvSpPr>
        <p:spPr>
          <a:xfrm>
            <a:off x="5257650" y="2570175"/>
            <a:ext cx="39069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Implement outreach programs to marginalized communities such as IDP camps, increasing access to healthcare services and ensuring that the unique needs of marginalized women and girls are met.</a:t>
            </a:r>
            <a:endParaRPr b="1" sz="1200">
              <a:solidFill>
                <a:schemeClr val="accent5"/>
              </a:solidFill>
              <a:latin typeface="Comic Sans MS"/>
              <a:ea typeface="Comic Sans MS"/>
              <a:cs typeface="Comic Sans MS"/>
              <a:sym typeface="Comic Sans MS"/>
            </a:endParaRPr>
          </a:p>
        </p:txBody>
      </p:sp>
      <p:sp>
        <p:nvSpPr>
          <p:cNvPr id="252" name="Google Shape;252;p31"/>
          <p:cNvSpPr txBox="1"/>
          <p:nvPr/>
        </p:nvSpPr>
        <p:spPr>
          <a:xfrm flipH="1">
            <a:off x="4995600" y="3619275"/>
            <a:ext cx="39069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Foster collaborations with NGOs and community-based organizations to enhance the delivery of integrated SRHR services, ensuring comprehensive and person-centered care.</a:t>
            </a:r>
            <a:endParaRPr b="1" sz="1200">
              <a:solidFill>
                <a:schemeClr val="accent5"/>
              </a:solidFill>
              <a:latin typeface="Comic Sans MS"/>
              <a:ea typeface="Comic Sans MS"/>
              <a:cs typeface="Comic Sans MS"/>
              <a:sym typeface="Comic Sans MS"/>
            </a:endParaRPr>
          </a:p>
        </p:txBody>
      </p:sp>
      <p:sp>
        <p:nvSpPr>
          <p:cNvPr id="253" name="Google Shape;253;p31"/>
          <p:cNvSpPr txBox="1"/>
          <p:nvPr/>
        </p:nvSpPr>
        <p:spPr>
          <a:xfrm>
            <a:off x="1281069" y="1279725"/>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3</a:t>
            </a:r>
            <a:endParaRPr b="1" sz="2000">
              <a:solidFill>
                <a:schemeClr val="accent5"/>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4"/>
          <p:cNvSpPr txBox="1"/>
          <p:nvPr>
            <p:ph idx="1" type="body"/>
          </p:nvPr>
        </p:nvSpPr>
        <p:spPr>
          <a:xfrm>
            <a:off x="540900" y="1872593"/>
            <a:ext cx="7688700" cy="26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accent5"/>
                </a:solidFill>
                <a:latin typeface="Comic Sans MS"/>
                <a:ea typeface="Comic Sans MS"/>
                <a:cs typeface="Comic Sans MS"/>
                <a:sym typeface="Comic Sans MS"/>
              </a:rPr>
              <a:t>Today, we gather to shed light on an important topic: the sexual and reproductive health and rights (SRHR) needs of marginalized women and girls in Nigeria. We aim to raise awareness, advocate for their rights, and address the challenges faced by women and girls who are often overlooked or neglected.</a:t>
            </a:r>
            <a:endParaRPr sz="17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t/>
            </a:r>
            <a:endParaRPr sz="17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lang="en" sz="1700">
                <a:solidFill>
                  <a:schemeClr val="accent5"/>
                </a:solidFill>
                <a:latin typeface="Comic Sans MS"/>
                <a:ea typeface="Comic Sans MS"/>
                <a:cs typeface="Comic Sans MS"/>
                <a:sym typeface="Comic Sans MS"/>
              </a:rPr>
              <a:t>In our presentation, we will specifically focus on three vulnerable groups: women and girls with disabilities (LWDs), those living with HIV, and those experiencing displacement. We recognize that these individuals face unique barriers in accessing comprehensive SRHR services, and it is crucial to address their specific needs to achieve inclusivity and equality.</a:t>
            </a:r>
            <a:endParaRPr sz="1700">
              <a:solidFill>
                <a:schemeClr val="accent5"/>
              </a:solidFill>
              <a:latin typeface="Comic Sans MS"/>
              <a:ea typeface="Comic Sans MS"/>
              <a:cs typeface="Comic Sans MS"/>
              <a:sym typeface="Comic Sans MS"/>
            </a:endParaRPr>
          </a:p>
        </p:txBody>
      </p:sp>
      <p:sp>
        <p:nvSpPr>
          <p:cNvPr id="94" name="Google Shape;94;p14"/>
          <p:cNvSpPr txBox="1"/>
          <p:nvPr/>
        </p:nvSpPr>
        <p:spPr>
          <a:xfrm>
            <a:off x="914399" y="2157153"/>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95" name="Google Shape;95;p14"/>
          <p:cNvSpPr txBox="1"/>
          <p:nvPr>
            <p:ph type="title"/>
          </p:nvPr>
        </p:nvSpPr>
        <p:spPr>
          <a:xfrm>
            <a:off x="277096" y="61151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accent5"/>
                </a:solidFill>
              </a:rPr>
              <a:t>INTRODUCTION </a:t>
            </a:r>
            <a:endParaRPr sz="34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2"/>
          <p:cNvSpPr/>
          <p:nvPr/>
        </p:nvSpPr>
        <p:spPr>
          <a:xfrm>
            <a:off x="303900" y="1621650"/>
            <a:ext cx="2320500" cy="19002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2"/>
          <p:cNvSpPr txBox="1"/>
          <p:nvPr/>
        </p:nvSpPr>
        <p:spPr>
          <a:xfrm flipH="1">
            <a:off x="679138" y="2152351"/>
            <a:ext cx="2609700" cy="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accent5"/>
                </a:solidFill>
                <a:latin typeface="Comic Sans MS"/>
                <a:ea typeface="Comic Sans MS"/>
                <a:cs typeface="Comic Sans MS"/>
                <a:sym typeface="Comic Sans MS"/>
              </a:rPr>
              <a:t>POLICY </a:t>
            </a:r>
            <a:endParaRPr b="1" sz="22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b="1" lang="en" sz="2200">
                <a:solidFill>
                  <a:schemeClr val="accent5"/>
                </a:solidFill>
                <a:latin typeface="Comic Sans MS"/>
                <a:ea typeface="Comic Sans MS"/>
                <a:cs typeface="Comic Sans MS"/>
                <a:sym typeface="Comic Sans MS"/>
              </a:rPr>
              <a:t>MAKERS</a:t>
            </a:r>
            <a:endParaRPr b="1" sz="2200">
              <a:solidFill>
                <a:schemeClr val="accent5"/>
              </a:solidFill>
              <a:latin typeface="Comic Sans MS"/>
              <a:ea typeface="Comic Sans MS"/>
              <a:cs typeface="Comic Sans MS"/>
              <a:sym typeface="Comic Sans MS"/>
            </a:endParaRPr>
          </a:p>
        </p:txBody>
      </p:sp>
      <p:cxnSp>
        <p:nvCxnSpPr>
          <p:cNvPr id="260" name="Google Shape;260;p32"/>
          <p:cNvCxnSpPr/>
          <p:nvPr/>
        </p:nvCxnSpPr>
        <p:spPr>
          <a:xfrm flipH="1" rot="10800000">
            <a:off x="2624400" y="810975"/>
            <a:ext cx="2501700" cy="1233600"/>
          </a:xfrm>
          <a:prstGeom prst="straightConnector1">
            <a:avLst/>
          </a:prstGeom>
          <a:noFill/>
          <a:ln cap="flat" cmpd="sng" w="76200">
            <a:solidFill>
              <a:schemeClr val="accent5"/>
            </a:solidFill>
            <a:prstDash val="solid"/>
            <a:round/>
            <a:headEnd len="med" w="med" type="none"/>
            <a:tailEnd len="med" w="med" type="stealth"/>
          </a:ln>
        </p:spPr>
      </p:cxnSp>
      <p:cxnSp>
        <p:nvCxnSpPr>
          <p:cNvPr id="261" name="Google Shape;261;p32"/>
          <p:cNvCxnSpPr>
            <a:endCxn id="262" idx="1"/>
          </p:cNvCxnSpPr>
          <p:nvPr/>
        </p:nvCxnSpPr>
        <p:spPr>
          <a:xfrm>
            <a:off x="2647950" y="2570325"/>
            <a:ext cx="2609700" cy="507300"/>
          </a:xfrm>
          <a:prstGeom prst="straightConnector1">
            <a:avLst/>
          </a:prstGeom>
          <a:noFill/>
          <a:ln cap="flat" cmpd="sng" w="76200">
            <a:solidFill>
              <a:schemeClr val="accent5"/>
            </a:solidFill>
            <a:prstDash val="solid"/>
            <a:round/>
            <a:headEnd len="med" w="med" type="none"/>
            <a:tailEnd len="med" w="med" type="stealth"/>
          </a:ln>
        </p:spPr>
      </p:cxnSp>
      <p:cxnSp>
        <p:nvCxnSpPr>
          <p:cNvPr id="263" name="Google Shape;263;p32"/>
          <p:cNvCxnSpPr>
            <a:endCxn id="264" idx="3"/>
          </p:cNvCxnSpPr>
          <p:nvPr/>
        </p:nvCxnSpPr>
        <p:spPr>
          <a:xfrm>
            <a:off x="2661300" y="2957325"/>
            <a:ext cx="2334300" cy="1401600"/>
          </a:xfrm>
          <a:prstGeom prst="straightConnector1">
            <a:avLst/>
          </a:prstGeom>
          <a:noFill/>
          <a:ln cap="flat" cmpd="sng" w="76200">
            <a:solidFill>
              <a:schemeClr val="accent5"/>
            </a:solidFill>
            <a:prstDash val="solid"/>
            <a:round/>
            <a:headEnd len="med" w="med" type="none"/>
            <a:tailEnd len="med" w="med" type="stealth"/>
          </a:ln>
        </p:spPr>
      </p:cxnSp>
      <p:cxnSp>
        <p:nvCxnSpPr>
          <p:cNvPr id="265" name="Google Shape;265;p32"/>
          <p:cNvCxnSpPr/>
          <p:nvPr/>
        </p:nvCxnSpPr>
        <p:spPr>
          <a:xfrm flipH="1" rot="10800000">
            <a:off x="2647800" y="1887675"/>
            <a:ext cx="2347800" cy="567300"/>
          </a:xfrm>
          <a:prstGeom prst="straightConnector1">
            <a:avLst/>
          </a:prstGeom>
          <a:noFill/>
          <a:ln cap="flat" cmpd="sng" w="76200">
            <a:solidFill>
              <a:schemeClr val="accent5"/>
            </a:solidFill>
            <a:prstDash val="solid"/>
            <a:round/>
            <a:headEnd len="med" w="med" type="none"/>
            <a:tailEnd len="med" w="med" type="stealth"/>
          </a:ln>
        </p:spPr>
      </p:cxnSp>
      <p:sp>
        <p:nvSpPr>
          <p:cNvPr id="266" name="Google Shape;266;p32"/>
          <p:cNvSpPr txBox="1"/>
          <p:nvPr/>
        </p:nvSpPr>
        <p:spPr>
          <a:xfrm>
            <a:off x="5174700" y="289275"/>
            <a:ext cx="4072800" cy="109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Recognize the significance of inclusive policies and legal frameworks that protect the SRHR rights of marginalized women and girls, ensuring their equal access to healthcare, education, and decision-making processes.</a:t>
            </a:r>
            <a:endParaRPr b="1" sz="1200">
              <a:solidFill>
                <a:schemeClr val="accent5"/>
              </a:solidFill>
              <a:latin typeface="Comic Sans MS"/>
              <a:ea typeface="Comic Sans MS"/>
              <a:cs typeface="Comic Sans MS"/>
              <a:sym typeface="Comic Sans MS"/>
            </a:endParaRPr>
          </a:p>
        </p:txBody>
      </p:sp>
      <p:sp>
        <p:nvSpPr>
          <p:cNvPr id="267" name="Google Shape;267;p32"/>
          <p:cNvSpPr txBox="1"/>
          <p:nvPr/>
        </p:nvSpPr>
        <p:spPr>
          <a:xfrm>
            <a:off x="4995600" y="1338375"/>
            <a:ext cx="3906900" cy="14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accent5"/>
                </a:solidFill>
                <a:latin typeface="Comic Sans MS"/>
                <a:ea typeface="Comic Sans MS"/>
                <a:cs typeface="Comic Sans MS"/>
                <a:sym typeface="Comic Sans MS"/>
              </a:rPr>
              <a:t>Review and implementation of existing policies on SRHR especially those made at regional and international levels. And also the implementation of the disability, anti-discrimination and VAPP Act.</a:t>
            </a:r>
            <a:endParaRPr b="1" sz="12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t/>
            </a:r>
            <a:endParaRPr b="1" sz="1200">
              <a:solidFill>
                <a:schemeClr val="accent5"/>
              </a:solidFill>
              <a:latin typeface="Comic Sans MS"/>
              <a:ea typeface="Comic Sans MS"/>
              <a:cs typeface="Comic Sans MS"/>
              <a:sym typeface="Comic Sans MS"/>
            </a:endParaRPr>
          </a:p>
        </p:txBody>
      </p:sp>
      <p:sp>
        <p:nvSpPr>
          <p:cNvPr id="262" name="Google Shape;262;p32"/>
          <p:cNvSpPr txBox="1"/>
          <p:nvPr/>
        </p:nvSpPr>
        <p:spPr>
          <a:xfrm>
            <a:off x="5257650" y="2436975"/>
            <a:ext cx="3906900" cy="128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Advocate for budget allocations that prioritize the development of accessible healthcare facilities, comprehensive sexuality education programs, and the training of healthcare providers to meet the specific needs of marginalized women and girls.</a:t>
            </a:r>
            <a:endParaRPr b="1" sz="1200">
              <a:solidFill>
                <a:schemeClr val="accent5"/>
              </a:solidFill>
              <a:latin typeface="Comic Sans MS"/>
              <a:ea typeface="Comic Sans MS"/>
              <a:cs typeface="Comic Sans MS"/>
              <a:sym typeface="Comic Sans MS"/>
            </a:endParaRPr>
          </a:p>
        </p:txBody>
      </p:sp>
      <p:sp>
        <p:nvSpPr>
          <p:cNvPr id="264" name="Google Shape;264;p32"/>
          <p:cNvSpPr txBox="1"/>
          <p:nvPr/>
        </p:nvSpPr>
        <p:spPr>
          <a:xfrm flipH="1">
            <a:off x="4995600" y="3718275"/>
            <a:ext cx="3906900" cy="128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accent5"/>
                </a:solidFill>
                <a:latin typeface="Comic Sans MS"/>
                <a:ea typeface="Comic Sans MS"/>
                <a:cs typeface="Comic Sans MS"/>
                <a:sym typeface="Comic Sans MS"/>
              </a:rPr>
              <a:t>Collaborate with government agencies, NGOs, and healthcare providers to monitor and evaluate the impact of policies and programs, ensuring continuous improvement and the realization of positive SRHR outcomes for marginalized women and girls.</a:t>
            </a:r>
            <a:endParaRPr b="1" sz="1200">
              <a:solidFill>
                <a:schemeClr val="accent5"/>
              </a:solidFill>
              <a:latin typeface="Comic Sans MS"/>
              <a:ea typeface="Comic Sans MS"/>
              <a:cs typeface="Comic Sans MS"/>
              <a:sym typeface="Comic Sans MS"/>
            </a:endParaRPr>
          </a:p>
        </p:txBody>
      </p:sp>
      <p:sp>
        <p:nvSpPr>
          <p:cNvPr id="268" name="Google Shape;268;p32"/>
          <p:cNvSpPr txBox="1"/>
          <p:nvPr/>
        </p:nvSpPr>
        <p:spPr>
          <a:xfrm>
            <a:off x="1261075" y="1279725"/>
            <a:ext cx="604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4</a:t>
            </a:r>
            <a:endParaRPr b="1" sz="2000">
              <a:solidFill>
                <a:schemeClr val="accent5"/>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3"/>
          <p:cNvSpPr txBox="1"/>
          <p:nvPr/>
        </p:nvSpPr>
        <p:spPr>
          <a:xfrm>
            <a:off x="339300" y="1543728"/>
            <a:ext cx="8465400" cy="3215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accent5"/>
              </a:buClr>
              <a:buSzPts val="1900"/>
              <a:buFont typeface="Comic Sans MS"/>
              <a:buChar char="●"/>
            </a:pPr>
            <a:r>
              <a:rPr b="1" lang="en" sz="1900">
                <a:solidFill>
                  <a:schemeClr val="accent5"/>
                </a:solidFill>
                <a:latin typeface="Comic Sans MS"/>
                <a:ea typeface="Comic Sans MS"/>
                <a:cs typeface="Comic Sans MS"/>
                <a:sym typeface="Comic Sans MS"/>
              </a:rPr>
              <a:t>Empowering survivors of sexual and gender-based violence by leveraging social media for anonymous reporting, ensuring confidentiality and safety.</a:t>
            </a:r>
            <a:endParaRPr b="1" sz="1900">
              <a:solidFill>
                <a:schemeClr val="accent5"/>
              </a:solidFill>
              <a:latin typeface="Comic Sans MS"/>
              <a:ea typeface="Comic Sans MS"/>
              <a:cs typeface="Comic Sans MS"/>
              <a:sym typeface="Comic Sans MS"/>
            </a:endParaRPr>
          </a:p>
          <a:p>
            <a:pPr indent="-349250" lvl="0" marL="457200" rtl="0" algn="l">
              <a:lnSpc>
                <a:spcPct val="115000"/>
              </a:lnSpc>
              <a:spcBef>
                <a:spcPts val="0"/>
              </a:spcBef>
              <a:spcAft>
                <a:spcPts val="0"/>
              </a:spcAft>
              <a:buClr>
                <a:schemeClr val="accent5"/>
              </a:buClr>
              <a:buSzPts val="1900"/>
              <a:buFont typeface="Comic Sans MS"/>
              <a:buChar char="●"/>
            </a:pPr>
            <a:r>
              <a:rPr b="1" lang="en" sz="1900">
                <a:solidFill>
                  <a:schemeClr val="accent5"/>
                </a:solidFill>
                <a:latin typeface="Comic Sans MS"/>
                <a:ea typeface="Comic Sans MS"/>
                <a:cs typeface="Comic Sans MS"/>
                <a:sym typeface="Comic Sans MS"/>
              </a:rPr>
              <a:t>Actively involving stakeholders in addressing the issue through digital platforms and awareness campaigns, fostering collaboration and collective action.</a:t>
            </a:r>
            <a:endParaRPr b="1" sz="1900">
              <a:solidFill>
                <a:schemeClr val="accent5"/>
              </a:solidFill>
              <a:latin typeface="Comic Sans MS"/>
              <a:ea typeface="Comic Sans MS"/>
              <a:cs typeface="Comic Sans MS"/>
              <a:sym typeface="Comic Sans MS"/>
            </a:endParaRPr>
          </a:p>
          <a:p>
            <a:pPr indent="-349250" lvl="0" marL="457200" rtl="0" algn="l">
              <a:lnSpc>
                <a:spcPct val="115000"/>
              </a:lnSpc>
              <a:spcBef>
                <a:spcPts val="0"/>
              </a:spcBef>
              <a:spcAft>
                <a:spcPts val="0"/>
              </a:spcAft>
              <a:buClr>
                <a:schemeClr val="accent5"/>
              </a:buClr>
              <a:buSzPts val="1900"/>
              <a:buFont typeface="Comic Sans MS"/>
              <a:buChar char="●"/>
            </a:pPr>
            <a:r>
              <a:rPr b="1" lang="en" sz="1900">
                <a:solidFill>
                  <a:schemeClr val="accent5"/>
                </a:solidFill>
                <a:latin typeface="Comic Sans MS"/>
                <a:ea typeface="Comic Sans MS"/>
                <a:cs typeface="Comic Sans MS"/>
                <a:sym typeface="Comic Sans MS"/>
              </a:rPr>
              <a:t>Giving marginalized women and girls a stronger voice by using media channels to amplify their stories, including those who face additional challenges such as disabilities, HIV, and displacement.</a:t>
            </a:r>
            <a:endParaRPr b="1" sz="1900">
              <a:solidFill>
                <a:schemeClr val="accent5"/>
              </a:solidFill>
              <a:latin typeface="Comic Sans MS"/>
              <a:ea typeface="Comic Sans MS"/>
              <a:cs typeface="Comic Sans MS"/>
              <a:sym typeface="Comic Sans MS"/>
            </a:endParaRPr>
          </a:p>
        </p:txBody>
      </p:sp>
      <p:sp>
        <p:nvSpPr>
          <p:cNvPr id="274" name="Google Shape;274;p33"/>
          <p:cNvSpPr txBox="1"/>
          <p:nvPr/>
        </p:nvSpPr>
        <p:spPr>
          <a:xfrm>
            <a:off x="339306" y="616527"/>
            <a:ext cx="9144000" cy="111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chemeClr val="accent5"/>
                </a:solidFill>
                <a:latin typeface="Raleway"/>
                <a:ea typeface="Raleway"/>
                <a:cs typeface="Raleway"/>
                <a:sym typeface="Raleway"/>
              </a:rPr>
              <a:t>UTILIZATION OF TECHNOLOGY AND MEDIA</a:t>
            </a:r>
            <a:endParaRPr b="1" sz="2800">
              <a:solidFill>
                <a:schemeClr val="accent5"/>
              </a:solidFill>
              <a:latin typeface="Raleway"/>
              <a:ea typeface="Raleway"/>
              <a:cs typeface="Raleway"/>
              <a:sym typeface="Raleway"/>
            </a:endParaRPr>
          </a:p>
          <a:p>
            <a:pPr indent="0" lvl="0" marL="0" rtl="0" algn="l">
              <a:spcBef>
                <a:spcPts val="0"/>
              </a:spcBef>
              <a:spcAft>
                <a:spcPts val="0"/>
              </a:spcAft>
              <a:buNone/>
            </a:pPr>
            <a:r>
              <a:t/>
            </a:r>
            <a:endParaRPr b="1" sz="2800">
              <a:solidFill>
                <a:schemeClr val="accent5"/>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34"/>
          <p:cNvSpPr txBox="1"/>
          <p:nvPr>
            <p:ph type="title"/>
          </p:nvPr>
        </p:nvSpPr>
        <p:spPr>
          <a:xfrm>
            <a:off x="332509" y="619472"/>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accent5"/>
                </a:solidFill>
              </a:rPr>
              <a:t>CALL TO ACTION</a:t>
            </a:r>
            <a:endParaRPr sz="3100">
              <a:solidFill>
                <a:schemeClr val="accent5"/>
              </a:solidFill>
            </a:endParaRPr>
          </a:p>
        </p:txBody>
      </p:sp>
      <p:sp>
        <p:nvSpPr>
          <p:cNvPr id="280" name="Google Shape;280;p34"/>
          <p:cNvSpPr txBox="1"/>
          <p:nvPr/>
        </p:nvSpPr>
        <p:spPr>
          <a:xfrm>
            <a:off x="377700" y="1457100"/>
            <a:ext cx="8388600" cy="36864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The importance of collaborative efforts in addressing the SRHR needs of marginalized women and girls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Engaging stakeholders and duty bearers in supporting SRHR needs.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Advocating for the implementation of youth-friendly SRHR centers, safe homes, and interpreter services for all marginalized groups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Promoting the review and inclusivity of existing laws to protect and empower marginalized women and girls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Supporting the provision of non-judgmental SRHR services and urgent response to sexual violence for all marginalized groups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Emphasizing the need for accessible and free treatment for sexually related infections.</a:t>
            </a:r>
            <a:endParaRPr b="1" sz="1500">
              <a:solidFill>
                <a:schemeClr val="accent5"/>
              </a:solidFill>
              <a:latin typeface="Comic Sans MS"/>
              <a:ea typeface="Comic Sans MS"/>
              <a:cs typeface="Comic Sans MS"/>
              <a:sym typeface="Comic Sans MS"/>
            </a:endParaRPr>
          </a:p>
          <a:p>
            <a:pPr indent="-323850" lvl="0" marL="457200" rtl="0" algn="l">
              <a:lnSpc>
                <a:spcPct val="115000"/>
              </a:lnSpc>
              <a:spcBef>
                <a:spcPts val="0"/>
              </a:spcBef>
              <a:spcAft>
                <a:spcPts val="0"/>
              </a:spcAft>
              <a:buClr>
                <a:schemeClr val="accent5"/>
              </a:buClr>
              <a:buSzPts val="1500"/>
              <a:buFont typeface="Comic Sans MS"/>
              <a:buChar char="●"/>
            </a:pPr>
            <a:r>
              <a:rPr b="1" lang="en" sz="1500">
                <a:solidFill>
                  <a:schemeClr val="accent5"/>
                </a:solidFill>
                <a:latin typeface="Comic Sans MS"/>
                <a:ea typeface="Comic Sans MS"/>
                <a:cs typeface="Comic Sans MS"/>
                <a:sym typeface="Comic Sans MS"/>
              </a:rPr>
              <a:t>Ensuring availability of a minimum package of care and one-stop centers for marginalized girls, including those living with HIV and in displacement.</a:t>
            </a:r>
            <a:endParaRPr b="1" sz="1500">
              <a:solidFill>
                <a:schemeClr val="accent5"/>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5"/>
          <p:cNvSpPr txBox="1"/>
          <p:nvPr>
            <p:ph type="title"/>
          </p:nvPr>
        </p:nvSpPr>
        <p:spPr>
          <a:xfrm>
            <a:off x="374075" y="1290941"/>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accent5"/>
                </a:solidFill>
              </a:rPr>
              <a:t>REFERENCES </a:t>
            </a:r>
            <a:endParaRPr sz="2800">
              <a:solidFill>
                <a:schemeClr val="accent5"/>
              </a:solidFill>
            </a:endParaRPr>
          </a:p>
        </p:txBody>
      </p:sp>
      <p:sp>
        <p:nvSpPr>
          <p:cNvPr id="286" name="Google Shape;286;p35"/>
          <p:cNvSpPr txBox="1"/>
          <p:nvPr/>
        </p:nvSpPr>
        <p:spPr>
          <a:xfrm>
            <a:off x="374075" y="1826150"/>
            <a:ext cx="7688400" cy="2685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United Nations Population Fund (UNFPA), 2021</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World Bank, 2020</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The African's Women Development and Communications Network. FEMNET. 2022.</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Research Gate, 2018</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Vision Spring Initiatives. 2023</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United Nations. 1979. Convention on the Elimination of All Forms of Discrimination against Women. United Nations General Assembly. </a:t>
            </a:r>
            <a:r>
              <a:rPr lang="en" sz="1600" u="sng">
                <a:solidFill>
                  <a:schemeClr val="accent5"/>
                </a:solidFill>
                <a:latin typeface="EB Garamond"/>
                <a:ea typeface="EB Garamond"/>
                <a:cs typeface="EB Garamond"/>
                <a:sym typeface="EB Garamond"/>
                <a:hlinkClick r:id="rId3">
                  <a:extLst>
                    <a:ext uri="{A12FA001-AC4F-418D-AE19-62706E023703}">
                      <ahyp:hlinkClr val="tx"/>
                    </a:ext>
                  </a:extLst>
                </a:hlinkClick>
              </a:rPr>
              <a:t>http://www.un.org/womenwatch/  daw/cedaw/</a:t>
            </a:r>
            <a:endParaRPr sz="1600">
              <a:solidFill>
                <a:schemeClr val="accent5"/>
              </a:solidFill>
              <a:latin typeface="EB Garamond"/>
              <a:ea typeface="EB Garamond"/>
              <a:cs typeface="EB Garamond"/>
              <a:sym typeface="EB Garamond"/>
            </a:endParaRPr>
          </a:p>
          <a:p>
            <a:pPr indent="-330200" lvl="0" marL="457200" rtl="0" algn="l">
              <a:spcBef>
                <a:spcPts val="0"/>
              </a:spcBef>
              <a:spcAft>
                <a:spcPts val="0"/>
              </a:spcAft>
              <a:buClr>
                <a:schemeClr val="accent5"/>
              </a:buClr>
              <a:buSzPts val="1600"/>
              <a:buFont typeface="EB Garamond"/>
              <a:buAutoNum type="arabicPeriod"/>
            </a:pPr>
            <a:r>
              <a:rPr lang="en" sz="1600">
                <a:solidFill>
                  <a:schemeClr val="accent5"/>
                </a:solidFill>
                <a:latin typeface="EB Garamond"/>
                <a:ea typeface="EB Garamond"/>
                <a:cs typeface="EB Garamond"/>
                <a:sym typeface="EB Garamond"/>
              </a:rPr>
              <a:t>WHO, Gender and human rights. </a:t>
            </a:r>
            <a:r>
              <a:rPr lang="en" sz="1600" u="sng">
                <a:solidFill>
                  <a:schemeClr val="accent5"/>
                </a:solidFill>
                <a:latin typeface="EB Garamond"/>
                <a:ea typeface="EB Garamond"/>
                <a:cs typeface="EB Garamond"/>
                <a:sym typeface="EB Garamond"/>
                <a:hlinkClick r:id="rId4">
                  <a:extLst>
                    <a:ext uri="{A12FA001-AC4F-418D-AE19-62706E023703}">
                      <ahyp:hlinkClr val="tx"/>
                    </a:ext>
                  </a:extLst>
                </a:hlinkClick>
              </a:rPr>
              <a:t>www.who.int/reproductivehealth/topics/gender_rights/sexual</a:t>
            </a:r>
            <a:r>
              <a:rPr lang="en" sz="1600" u="sng">
                <a:solidFill>
                  <a:schemeClr val="accent5"/>
                </a:solidFill>
                <a:latin typeface="EB Garamond"/>
                <a:ea typeface="EB Garamond"/>
                <a:cs typeface="EB Garamond"/>
                <a:sym typeface="EB Garamond"/>
                <a:hlinkClick r:id="rId5">
                  <a:extLst>
                    <a:ext uri="{A12FA001-AC4F-418D-AE19-62706E023703}">
                      <ahyp:hlinkClr val="tx"/>
                    </a:ext>
                  </a:extLst>
                </a:hlinkClick>
              </a:rPr>
              <a:t>_health/en/</a:t>
            </a:r>
            <a:r>
              <a:rPr lang="en" sz="1600">
                <a:solidFill>
                  <a:schemeClr val="accent5"/>
                </a:solidFill>
                <a:latin typeface="EB Garamond"/>
                <a:ea typeface="EB Garamond"/>
                <a:cs typeface="EB Garamond"/>
                <a:sym typeface="EB Garamond"/>
              </a:rPr>
              <a:t> </a:t>
            </a:r>
            <a:endParaRPr sz="1600">
              <a:solidFill>
                <a:schemeClr val="accent5"/>
              </a:solidFill>
              <a:latin typeface="EB Garamond"/>
              <a:ea typeface="EB Garamond"/>
              <a:cs typeface="EB Garamond"/>
              <a:sym typeface="EB 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36"/>
          <p:cNvSpPr txBox="1"/>
          <p:nvPr/>
        </p:nvSpPr>
        <p:spPr>
          <a:xfrm>
            <a:off x="2711000" y="1138200"/>
            <a:ext cx="4581000" cy="8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400">
                <a:solidFill>
                  <a:schemeClr val="accent5"/>
                </a:solidFill>
                <a:latin typeface="Comic Sans MS"/>
                <a:ea typeface="Comic Sans MS"/>
                <a:cs typeface="Comic Sans MS"/>
                <a:sym typeface="Comic Sans MS"/>
              </a:rPr>
              <a:t>THANK YOU🤗</a:t>
            </a:r>
            <a:endParaRPr b="1" sz="4400">
              <a:solidFill>
                <a:schemeClr val="accent5"/>
              </a:solidFill>
              <a:latin typeface="Comic Sans MS"/>
              <a:ea typeface="Comic Sans MS"/>
              <a:cs typeface="Comic Sans MS"/>
              <a:sym typeface="Comic Sans MS"/>
            </a:endParaRPr>
          </a:p>
        </p:txBody>
      </p:sp>
      <p:sp>
        <p:nvSpPr>
          <p:cNvPr id="292" name="Google Shape;292;p36"/>
          <p:cNvSpPr txBox="1"/>
          <p:nvPr/>
        </p:nvSpPr>
        <p:spPr>
          <a:xfrm>
            <a:off x="429503" y="2571746"/>
            <a:ext cx="91440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Vision Spring Initiatives (VSI)</a:t>
            </a:r>
            <a:endParaRPr b="1" sz="20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rPr lang="en" sz="1500" u="sng">
                <a:solidFill>
                  <a:schemeClr val="accent5"/>
                </a:solidFill>
                <a:latin typeface="Georgia"/>
                <a:ea typeface="Georgia"/>
                <a:cs typeface="Georgia"/>
                <a:sym typeface="Georgia"/>
                <a:hlinkClick r:id="rId3">
                  <a:extLst>
                    <a:ext uri="{A12FA001-AC4F-418D-AE19-62706E023703}">
                      <ahyp:hlinkClr val="tx"/>
                    </a:ext>
                  </a:extLst>
                </a:hlinkClick>
              </a:rPr>
              <a:t>info@vsinigeria.org</a:t>
            </a:r>
            <a:endParaRPr sz="1500">
              <a:solidFill>
                <a:schemeClr val="accent5"/>
              </a:solidFill>
              <a:latin typeface="Georgia"/>
              <a:ea typeface="Georgia"/>
              <a:cs typeface="Georgia"/>
              <a:sym typeface="Georgia"/>
            </a:endParaRPr>
          </a:p>
          <a:p>
            <a:pPr indent="0" lvl="0" marL="0" rtl="0" algn="l">
              <a:spcBef>
                <a:spcPts val="0"/>
              </a:spcBef>
              <a:spcAft>
                <a:spcPts val="0"/>
              </a:spcAft>
              <a:buNone/>
            </a:pPr>
            <a:r>
              <a:rPr lang="en" sz="1500">
                <a:solidFill>
                  <a:schemeClr val="accent5"/>
                </a:solidFill>
                <a:latin typeface="Georgia"/>
                <a:ea typeface="Georgia"/>
                <a:cs typeface="Georgia"/>
                <a:sym typeface="Georgia"/>
              </a:rPr>
              <a:t>Instagram: vsi_ng</a:t>
            </a:r>
            <a:endParaRPr sz="1500">
              <a:solidFill>
                <a:schemeClr val="accent5"/>
              </a:solidFill>
              <a:latin typeface="Georgia"/>
              <a:ea typeface="Georgia"/>
              <a:cs typeface="Georgia"/>
              <a:sym typeface="Georgia"/>
            </a:endParaRPr>
          </a:p>
          <a:p>
            <a:pPr indent="0" lvl="0" marL="0" rtl="0" algn="l">
              <a:spcBef>
                <a:spcPts val="0"/>
              </a:spcBef>
              <a:spcAft>
                <a:spcPts val="0"/>
              </a:spcAft>
              <a:buNone/>
            </a:pPr>
            <a:r>
              <a:rPr lang="en" sz="1500">
                <a:solidFill>
                  <a:schemeClr val="accent5"/>
                </a:solidFill>
                <a:latin typeface="Georgia"/>
                <a:ea typeface="Georgia"/>
                <a:cs typeface="Georgia"/>
                <a:sym typeface="Georgia"/>
              </a:rPr>
              <a:t>Twitter: vsi_ng</a:t>
            </a:r>
            <a:endParaRPr sz="1500">
              <a:solidFill>
                <a:schemeClr val="accent5"/>
              </a:solidFill>
              <a:latin typeface="Georgia"/>
              <a:ea typeface="Georgia"/>
              <a:cs typeface="Georgia"/>
              <a:sym typeface="Georgia"/>
            </a:endParaRPr>
          </a:p>
          <a:p>
            <a:pPr indent="0" lvl="0" marL="0" rtl="0" algn="l">
              <a:spcBef>
                <a:spcPts val="0"/>
              </a:spcBef>
              <a:spcAft>
                <a:spcPts val="0"/>
              </a:spcAft>
              <a:buNone/>
            </a:pPr>
            <a:r>
              <a:rPr lang="en" sz="1500">
                <a:solidFill>
                  <a:schemeClr val="accent5"/>
                </a:solidFill>
                <a:latin typeface="Georgia"/>
                <a:ea typeface="Georgia"/>
                <a:cs typeface="Georgia"/>
                <a:sym typeface="Georgia"/>
              </a:rPr>
              <a:t>Facebook: Vision Spring Initiatives</a:t>
            </a:r>
            <a:endParaRPr sz="1500">
              <a:solidFill>
                <a:schemeClr val="accent5"/>
              </a:solidFill>
              <a:latin typeface="Georgia"/>
              <a:ea typeface="Georgia"/>
              <a:cs typeface="Georgia"/>
              <a:sym typeface="Georgia"/>
            </a:endParaRPr>
          </a:p>
          <a:p>
            <a:pPr indent="0" lvl="0" marL="0" rtl="0" algn="l">
              <a:spcBef>
                <a:spcPts val="0"/>
              </a:spcBef>
              <a:spcAft>
                <a:spcPts val="0"/>
              </a:spcAft>
              <a:buNone/>
            </a:pPr>
            <a:r>
              <a:rPr lang="en" sz="1500">
                <a:solidFill>
                  <a:schemeClr val="accent5"/>
                </a:solidFill>
                <a:latin typeface="Georgia"/>
                <a:ea typeface="Georgia"/>
                <a:cs typeface="Georgia"/>
                <a:sym typeface="Georgia"/>
              </a:rPr>
              <a:t>LinkedIn: Vision Spring Initiatives</a:t>
            </a:r>
            <a:r>
              <a:rPr lang="en">
                <a:solidFill>
                  <a:schemeClr val="accent5"/>
                </a:solidFill>
                <a:latin typeface="Lato"/>
                <a:ea typeface="Lato"/>
                <a:cs typeface="Lato"/>
                <a:sym typeface="Lato"/>
              </a:rPr>
              <a:t> </a:t>
            </a:r>
            <a:endParaRPr>
              <a:solidFill>
                <a:schemeClr val="accent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7650" y="1395072"/>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accent5"/>
                </a:solidFill>
              </a:rPr>
              <a:t>PURPOSE</a:t>
            </a:r>
            <a:endParaRPr sz="4000">
              <a:solidFill>
                <a:schemeClr val="accent5"/>
              </a:solidFill>
            </a:endParaRPr>
          </a:p>
        </p:txBody>
      </p:sp>
      <p:sp>
        <p:nvSpPr>
          <p:cNvPr id="101" name="Google Shape;101;p15"/>
          <p:cNvSpPr txBox="1"/>
          <p:nvPr>
            <p:ph idx="1" type="body"/>
          </p:nvPr>
        </p:nvSpPr>
        <p:spPr>
          <a:xfrm>
            <a:off x="727650" y="2233186"/>
            <a:ext cx="7688700" cy="24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accent5"/>
                </a:solidFill>
                <a:latin typeface="Comic Sans MS"/>
                <a:ea typeface="Comic Sans MS"/>
                <a:cs typeface="Comic Sans MS"/>
                <a:sym typeface="Comic Sans MS"/>
              </a:rPr>
              <a:t>Advocating for the SRHR needs of marginalized women and girls in Nigeria, including those with disabilities, living with HIV, and in displacement.</a:t>
            </a:r>
            <a:endParaRPr sz="2600">
              <a:solidFill>
                <a:schemeClr val="accent5"/>
              </a:solidFill>
              <a:latin typeface="Comic Sans MS"/>
              <a:ea typeface="Comic Sans MS"/>
              <a:cs typeface="Comic Sans MS"/>
              <a:sym typeface="Comic Sans MS"/>
            </a:endParaRPr>
          </a:p>
          <a:p>
            <a:pPr indent="0" lvl="0" marL="0" rtl="0" algn="l">
              <a:spcBef>
                <a:spcPts val="0"/>
              </a:spcBef>
              <a:spcAft>
                <a:spcPts val="1200"/>
              </a:spcAft>
              <a:buNone/>
            </a:pPr>
            <a:r>
              <a:t/>
            </a:r>
            <a:endParaRPr sz="2600">
              <a:solidFill>
                <a:schemeClr val="accent5"/>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idx="1" type="body"/>
          </p:nvPr>
        </p:nvSpPr>
        <p:spPr>
          <a:xfrm>
            <a:off x="727650" y="2128399"/>
            <a:ext cx="7688700" cy="22611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accent5"/>
              </a:buClr>
              <a:buSzPts val="2300"/>
              <a:buFont typeface="Comic Sans MS"/>
              <a:buChar char="●"/>
            </a:pPr>
            <a:r>
              <a:rPr lang="en" sz="2300">
                <a:solidFill>
                  <a:schemeClr val="accent5"/>
                </a:solidFill>
                <a:latin typeface="Comic Sans MS"/>
                <a:ea typeface="Comic Sans MS"/>
                <a:cs typeface="Comic Sans MS"/>
                <a:sym typeface="Comic Sans MS"/>
              </a:rPr>
              <a:t>Definition and Importance of SRHR.</a:t>
            </a:r>
            <a:endParaRPr sz="2300">
              <a:solidFill>
                <a:schemeClr val="accent5"/>
              </a:solidFill>
              <a:latin typeface="Comic Sans MS"/>
              <a:ea typeface="Comic Sans MS"/>
              <a:cs typeface="Comic Sans MS"/>
              <a:sym typeface="Comic Sans MS"/>
            </a:endParaRPr>
          </a:p>
          <a:p>
            <a:pPr indent="-374650" lvl="0" marL="457200" rtl="0" algn="l">
              <a:spcBef>
                <a:spcPts val="0"/>
              </a:spcBef>
              <a:spcAft>
                <a:spcPts val="0"/>
              </a:spcAft>
              <a:buClr>
                <a:schemeClr val="accent5"/>
              </a:buClr>
              <a:buSzPts val="2300"/>
              <a:buFont typeface="Comic Sans MS"/>
              <a:buChar char="●"/>
            </a:pPr>
            <a:r>
              <a:rPr lang="en" sz="2300">
                <a:solidFill>
                  <a:schemeClr val="accent5"/>
                </a:solidFill>
                <a:latin typeface="Comic Sans MS"/>
                <a:ea typeface="Comic Sans MS"/>
                <a:cs typeface="Comic Sans MS"/>
                <a:sym typeface="Comic Sans MS"/>
              </a:rPr>
              <a:t>Challenges Faced by Marginalized Women and Girls in Nigeria (NEEDS).</a:t>
            </a:r>
            <a:endParaRPr sz="2300">
              <a:solidFill>
                <a:schemeClr val="accent5"/>
              </a:solidFill>
              <a:latin typeface="Comic Sans MS"/>
              <a:ea typeface="Comic Sans MS"/>
              <a:cs typeface="Comic Sans MS"/>
              <a:sym typeface="Comic Sans MS"/>
            </a:endParaRPr>
          </a:p>
          <a:p>
            <a:pPr indent="-374650" lvl="0" marL="457200" rtl="0" algn="l">
              <a:spcBef>
                <a:spcPts val="0"/>
              </a:spcBef>
              <a:spcAft>
                <a:spcPts val="0"/>
              </a:spcAft>
              <a:buClr>
                <a:schemeClr val="accent5"/>
              </a:buClr>
              <a:buSzPts val="2300"/>
              <a:buFont typeface="Comic Sans MS"/>
              <a:buChar char="●"/>
            </a:pPr>
            <a:r>
              <a:rPr lang="en" sz="2300">
                <a:solidFill>
                  <a:schemeClr val="accent5"/>
                </a:solidFill>
                <a:latin typeface="Comic Sans MS"/>
                <a:ea typeface="Comic Sans MS"/>
                <a:cs typeface="Comic Sans MS"/>
                <a:sym typeface="Comic Sans MS"/>
              </a:rPr>
              <a:t>Advocacy and Policy Framework.</a:t>
            </a:r>
            <a:endParaRPr sz="2300">
              <a:solidFill>
                <a:schemeClr val="accent5"/>
              </a:solidFill>
              <a:latin typeface="Comic Sans MS"/>
              <a:ea typeface="Comic Sans MS"/>
              <a:cs typeface="Comic Sans MS"/>
              <a:sym typeface="Comic Sans MS"/>
            </a:endParaRPr>
          </a:p>
          <a:p>
            <a:pPr indent="-374650" lvl="0" marL="457200" rtl="0" algn="l">
              <a:spcBef>
                <a:spcPts val="0"/>
              </a:spcBef>
              <a:spcAft>
                <a:spcPts val="0"/>
              </a:spcAft>
              <a:buClr>
                <a:schemeClr val="accent5"/>
              </a:buClr>
              <a:buSzPts val="2300"/>
              <a:buFont typeface="Comic Sans MS"/>
              <a:buChar char="●"/>
            </a:pPr>
            <a:r>
              <a:rPr lang="en" sz="2300">
                <a:solidFill>
                  <a:schemeClr val="accent5"/>
                </a:solidFill>
                <a:latin typeface="Comic Sans MS"/>
                <a:ea typeface="Comic Sans MS"/>
                <a:cs typeface="Comic Sans MS"/>
                <a:sym typeface="Comic Sans MS"/>
              </a:rPr>
              <a:t>Best Practices and Success Stories.</a:t>
            </a:r>
            <a:endParaRPr sz="2300">
              <a:solidFill>
                <a:schemeClr val="accent5"/>
              </a:solidFill>
              <a:latin typeface="Comic Sans MS"/>
              <a:ea typeface="Comic Sans MS"/>
              <a:cs typeface="Comic Sans MS"/>
              <a:sym typeface="Comic Sans MS"/>
            </a:endParaRPr>
          </a:p>
          <a:p>
            <a:pPr indent="-374650" lvl="0" marL="457200" rtl="0" algn="l">
              <a:spcBef>
                <a:spcPts val="0"/>
              </a:spcBef>
              <a:spcAft>
                <a:spcPts val="0"/>
              </a:spcAft>
              <a:buClr>
                <a:schemeClr val="accent5"/>
              </a:buClr>
              <a:buSzPts val="2300"/>
              <a:buFont typeface="Comic Sans MS"/>
              <a:buChar char="●"/>
            </a:pPr>
            <a:r>
              <a:rPr lang="en" sz="2300">
                <a:solidFill>
                  <a:schemeClr val="accent5"/>
                </a:solidFill>
                <a:latin typeface="Comic Sans MS"/>
                <a:ea typeface="Comic Sans MS"/>
                <a:cs typeface="Comic Sans MS"/>
                <a:sym typeface="Comic Sans MS"/>
              </a:rPr>
              <a:t>Call to Action.</a:t>
            </a:r>
            <a:endParaRPr sz="2300">
              <a:solidFill>
                <a:schemeClr val="accent5"/>
              </a:solidFill>
              <a:latin typeface="Comic Sans MS"/>
              <a:ea typeface="Comic Sans MS"/>
              <a:cs typeface="Comic Sans MS"/>
              <a:sym typeface="Comic Sans MS"/>
            </a:endParaRPr>
          </a:p>
        </p:txBody>
      </p:sp>
      <p:sp>
        <p:nvSpPr>
          <p:cNvPr id="107" name="Google Shape;107;p16"/>
          <p:cNvSpPr txBox="1"/>
          <p:nvPr>
            <p:ph idx="1" type="body"/>
          </p:nvPr>
        </p:nvSpPr>
        <p:spPr>
          <a:xfrm>
            <a:off x="478725" y="1340173"/>
            <a:ext cx="7688700" cy="55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700">
                <a:solidFill>
                  <a:schemeClr val="accent5"/>
                </a:solidFill>
                <a:latin typeface="Raleway"/>
                <a:ea typeface="Raleway"/>
                <a:cs typeface="Raleway"/>
                <a:sym typeface="Raleway"/>
              </a:rPr>
              <a:t>PRESENTATION AGENDA </a:t>
            </a:r>
            <a:endParaRPr b="1" sz="3700">
              <a:solidFill>
                <a:schemeClr val="accent5"/>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7"/>
          <p:cNvSpPr txBox="1"/>
          <p:nvPr>
            <p:ph idx="1" type="body"/>
          </p:nvPr>
        </p:nvSpPr>
        <p:spPr>
          <a:xfrm>
            <a:off x="620032" y="1667700"/>
            <a:ext cx="5385900" cy="28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Comic Sans MS"/>
                <a:ea typeface="Comic Sans MS"/>
                <a:cs typeface="Comic Sans MS"/>
                <a:sym typeface="Comic Sans MS"/>
              </a:rPr>
              <a:t>Sexual and Reproductive Health and Rights (SRHR) refers to the right of individuals to have control over their sexual and reproductive lives, including access to information and services related to contraception, safe abortion, maternal healthcare, and prevention and treatment of sexually transmitted infections (STIs).</a:t>
            </a:r>
            <a:endParaRPr b="1" sz="2000">
              <a:solidFill>
                <a:schemeClr val="accent5"/>
              </a:solidFill>
              <a:latin typeface="Comic Sans MS"/>
              <a:ea typeface="Comic Sans MS"/>
              <a:cs typeface="Comic Sans MS"/>
              <a:sym typeface="Comic Sans MS"/>
            </a:endParaRPr>
          </a:p>
          <a:p>
            <a:pPr indent="0" lvl="0" marL="0" rtl="0" algn="l">
              <a:spcBef>
                <a:spcPts val="0"/>
              </a:spcBef>
              <a:spcAft>
                <a:spcPts val="0"/>
              </a:spcAft>
              <a:buNone/>
            </a:pPr>
            <a:r>
              <a:t/>
            </a:r>
            <a:endParaRPr b="1" sz="2000">
              <a:solidFill>
                <a:srgbClr val="000000"/>
              </a:solidFill>
              <a:latin typeface="Arial"/>
              <a:ea typeface="Arial"/>
              <a:cs typeface="Arial"/>
              <a:sym typeface="Arial"/>
            </a:endParaRPr>
          </a:p>
        </p:txBody>
      </p:sp>
      <p:sp>
        <p:nvSpPr>
          <p:cNvPr id="113" name="Google Shape;113;p17"/>
          <p:cNvSpPr txBox="1"/>
          <p:nvPr/>
        </p:nvSpPr>
        <p:spPr>
          <a:xfrm>
            <a:off x="353300" y="617100"/>
            <a:ext cx="7945500" cy="105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accent5"/>
                </a:solidFill>
                <a:latin typeface="Raleway"/>
                <a:ea typeface="Raleway"/>
                <a:cs typeface="Raleway"/>
                <a:sym typeface="Raleway"/>
              </a:rPr>
              <a:t>SEXUAL AND REPRODUCTIVE HEALTH AND RIGHTS (SRHR)</a:t>
            </a:r>
            <a:endParaRPr b="1" sz="2800">
              <a:solidFill>
                <a:schemeClr val="accent5"/>
              </a:solidFill>
              <a:latin typeface="Raleway"/>
              <a:ea typeface="Raleway"/>
              <a:cs typeface="Raleway"/>
              <a:sym typeface="Raleway"/>
            </a:endParaRPr>
          </a:p>
        </p:txBody>
      </p:sp>
      <p:sp>
        <p:nvSpPr>
          <p:cNvPr id="114" name="Google Shape;114;p17"/>
          <p:cNvSpPr/>
          <p:nvPr/>
        </p:nvSpPr>
        <p:spPr>
          <a:xfrm>
            <a:off x="6005924" y="1371898"/>
            <a:ext cx="2840100" cy="3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 name="Google Shape;115;p17"/>
          <p:cNvCxnSpPr>
            <a:stCxn id="114" idx="1"/>
            <a:endCxn id="114" idx="3"/>
          </p:cNvCxnSpPr>
          <p:nvPr/>
        </p:nvCxnSpPr>
        <p:spPr>
          <a:xfrm>
            <a:off x="6005924" y="3068998"/>
            <a:ext cx="2840100" cy="0"/>
          </a:xfrm>
          <a:prstGeom prst="straightConnector1">
            <a:avLst/>
          </a:prstGeom>
          <a:noFill/>
          <a:ln cap="flat" cmpd="sng" w="76200">
            <a:solidFill>
              <a:schemeClr val="accent5"/>
            </a:solidFill>
            <a:prstDash val="solid"/>
            <a:round/>
            <a:headEnd len="med" w="med" type="none"/>
            <a:tailEnd len="med" w="med" type="none"/>
          </a:ln>
        </p:spPr>
      </p:cxnSp>
      <p:cxnSp>
        <p:nvCxnSpPr>
          <p:cNvPr id="116" name="Google Shape;116;p17"/>
          <p:cNvCxnSpPr>
            <a:stCxn id="114" idx="0"/>
            <a:endCxn id="114" idx="2"/>
          </p:cNvCxnSpPr>
          <p:nvPr/>
        </p:nvCxnSpPr>
        <p:spPr>
          <a:xfrm>
            <a:off x="7425974" y="1371898"/>
            <a:ext cx="0" cy="3394200"/>
          </a:xfrm>
          <a:prstGeom prst="straightConnector1">
            <a:avLst/>
          </a:prstGeom>
          <a:noFill/>
          <a:ln cap="flat" cmpd="sng" w="76200">
            <a:solidFill>
              <a:schemeClr val="accent5"/>
            </a:solidFill>
            <a:prstDash val="solid"/>
            <a:round/>
            <a:headEnd len="med" w="med" type="none"/>
            <a:tailEnd len="med" w="med" type="none"/>
          </a:ln>
        </p:spPr>
      </p:cxnSp>
      <p:pic>
        <p:nvPicPr>
          <p:cNvPr id="117" name="Google Shape;117;p17"/>
          <p:cNvPicPr preferRelativeResize="0"/>
          <p:nvPr/>
        </p:nvPicPr>
        <p:blipFill>
          <a:blip r:embed="rId3">
            <a:alphaModFix/>
          </a:blip>
          <a:stretch>
            <a:fillRect/>
          </a:stretch>
        </p:blipFill>
        <p:spPr>
          <a:xfrm>
            <a:off x="5975875" y="1371900"/>
            <a:ext cx="1450200" cy="1746900"/>
          </a:xfrm>
          <a:prstGeom prst="roundRect">
            <a:avLst>
              <a:gd fmla="val 16667" name="adj"/>
            </a:avLst>
          </a:prstGeom>
          <a:noFill/>
          <a:ln cap="flat" cmpd="sng" w="28575">
            <a:solidFill>
              <a:schemeClr val="accent5"/>
            </a:solidFill>
            <a:prstDash val="dash"/>
            <a:round/>
            <a:headEnd len="sm" w="sm" type="none"/>
            <a:tailEnd len="sm" w="sm" type="none"/>
          </a:ln>
        </p:spPr>
      </p:pic>
      <p:pic>
        <p:nvPicPr>
          <p:cNvPr id="118" name="Google Shape;118;p17"/>
          <p:cNvPicPr preferRelativeResize="0"/>
          <p:nvPr/>
        </p:nvPicPr>
        <p:blipFill>
          <a:blip r:embed="rId4">
            <a:alphaModFix/>
          </a:blip>
          <a:stretch>
            <a:fillRect/>
          </a:stretch>
        </p:blipFill>
        <p:spPr>
          <a:xfrm>
            <a:off x="7425975" y="1396850"/>
            <a:ext cx="1450200" cy="1647300"/>
          </a:xfrm>
          <a:prstGeom prst="roundRect">
            <a:avLst>
              <a:gd fmla="val 16667" name="adj"/>
            </a:avLst>
          </a:prstGeom>
          <a:noFill/>
          <a:ln cap="flat" cmpd="sng" w="28575">
            <a:solidFill>
              <a:schemeClr val="accent5"/>
            </a:solidFill>
            <a:prstDash val="dash"/>
            <a:round/>
            <a:headEnd len="sm" w="sm" type="none"/>
            <a:tailEnd len="sm" w="sm" type="none"/>
          </a:ln>
        </p:spPr>
      </p:pic>
      <p:pic>
        <p:nvPicPr>
          <p:cNvPr id="119" name="Google Shape;119;p17"/>
          <p:cNvPicPr preferRelativeResize="0"/>
          <p:nvPr/>
        </p:nvPicPr>
        <p:blipFill>
          <a:blip r:embed="rId5">
            <a:alphaModFix/>
          </a:blip>
          <a:stretch>
            <a:fillRect/>
          </a:stretch>
        </p:blipFill>
        <p:spPr>
          <a:xfrm>
            <a:off x="5975875" y="3118900"/>
            <a:ext cx="1450200" cy="1647300"/>
          </a:xfrm>
          <a:prstGeom prst="roundRect">
            <a:avLst>
              <a:gd fmla="val 16667" name="adj"/>
            </a:avLst>
          </a:prstGeom>
          <a:noFill/>
          <a:ln cap="flat" cmpd="sng" w="28575">
            <a:solidFill>
              <a:schemeClr val="accent5"/>
            </a:solidFill>
            <a:prstDash val="dash"/>
            <a:round/>
            <a:headEnd len="sm" w="sm" type="none"/>
            <a:tailEnd len="sm" w="sm" type="none"/>
          </a:ln>
        </p:spPr>
      </p:pic>
      <p:pic>
        <p:nvPicPr>
          <p:cNvPr id="120" name="Google Shape;120;p17"/>
          <p:cNvPicPr preferRelativeResize="0"/>
          <p:nvPr/>
        </p:nvPicPr>
        <p:blipFill>
          <a:blip r:embed="rId6">
            <a:alphaModFix/>
          </a:blip>
          <a:stretch>
            <a:fillRect/>
          </a:stretch>
        </p:blipFill>
        <p:spPr>
          <a:xfrm>
            <a:off x="7425975" y="3093950"/>
            <a:ext cx="1450200" cy="1647300"/>
          </a:xfrm>
          <a:prstGeom prst="roundRect">
            <a:avLst>
              <a:gd fmla="val 16667" name="adj"/>
            </a:avLst>
          </a:prstGeom>
          <a:noFill/>
          <a:ln cap="flat" cmpd="sng" w="28575">
            <a:solidFill>
              <a:schemeClr val="accent5"/>
            </a:solidFill>
            <a:prstDash val="dash"/>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8"/>
          <p:cNvSpPr txBox="1"/>
          <p:nvPr>
            <p:ph type="title"/>
          </p:nvPr>
        </p:nvSpPr>
        <p:spPr>
          <a:xfrm>
            <a:off x="259944" y="667486"/>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accent5"/>
                </a:solidFill>
              </a:rPr>
              <a:t>IMPORTANCE OF SRHR</a:t>
            </a:r>
            <a:endParaRPr sz="3100">
              <a:solidFill>
                <a:schemeClr val="accent5"/>
              </a:solidFill>
            </a:endParaRPr>
          </a:p>
        </p:txBody>
      </p:sp>
      <p:sp>
        <p:nvSpPr>
          <p:cNvPr id="126" name="Google Shape;126;p18"/>
          <p:cNvSpPr txBox="1"/>
          <p:nvPr/>
        </p:nvSpPr>
        <p:spPr>
          <a:xfrm>
            <a:off x="528549" y="1572600"/>
            <a:ext cx="4569900" cy="335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chemeClr val="accent5"/>
                </a:solidFill>
                <a:latin typeface="Comic Sans MS"/>
                <a:ea typeface="Comic Sans MS"/>
                <a:cs typeface="Comic Sans MS"/>
                <a:sym typeface="Comic Sans MS"/>
              </a:rPr>
              <a:t>SRHR is crucial in ensuring the well-being and autonomy of women and girls because it empowers them to make informed decisions about their bodies, relationships, and future. It promotes their physical and mental health, supports gender equality, and enables them to fulfill not only their educational and economic potential but also the country's.</a:t>
            </a:r>
            <a:endParaRPr b="1" sz="1900">
              <a:solidFill>
                <a:schemeClr val="accent5"/>
              </a:solidFill>
              <a:latin typeface="Comic Sans MS"/>
              <a:ea typeface="Comic Sans MS"/>
              <a:cs typeface="Comic Sans MS"/>
              <a:sym typeface="Comic Sans MS"/>
            </a:endParaRPr>
          </a:p>
        </p:txBody>
      </p:sp>
      <p:sp>
        <p:nvSpPr>
          <p:cNvPr id="127" name="Google Shape;127;p18"/>
          <p:cNvSpPr/>
          <p:nvPr/>
        </p:nvSpPr>
        <p:spPr>
          <a:xfrm>
            <a:off x="5098449" y="2923200"/>
            <a:ext cx="2175600" cy="200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p:nvPr/>
        </p:nvSpPr>
        <p:spPr>
          <a:xfrm>
            <a:off x="6726497" y="2247900"/>
            <a:ext cx="2175600" cy="200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5301694" y="1202675"/>
            <a:ext cx="2175600" cy="2008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8"/>
          <p:cNvPicPr preferRelativeResize="0"/>
          <p:nvPr/>
        </p:nvPicPr>
        <p:blipFill rotWithShape="1">
          <a:blip r:embed="rId3">
            <a:alphaModFix/>
          </a:blip>
          <a:srcRect b="0" l="-17420" r="17420" t="0"/>
          <a:stretch/>
        </p:blipFill>
        <p:spPr>
          <a:xfrm>
            <a:off x="6726500" y="2247900"/>
            <a:ext cx="2385600" cy="2385600"/>
          </a:xfrm>
          <a:prstGeom prst="ellipse">
            <a:avLst/>
          </a:prstGeom>
          <a:noFill/>
          <a:ln cap="flat" cmpd="sng" w="38100">
            <a:solidFill>
              <a:schemeClr val="accent5"/>
            </a:solidFill>
            <a:prstDash val="solid"/>
            <a:round/>
            <a:headEnd len="sm" w="sm" type="none"/>
            <a:tailEnd len="sm" w="sm" type="none"/>
          </a:ln>
        </p:spPr>
      </p:pic>
      <p:pic>
        <p:nvPicPr>
          <p:cNvPr id="131" name="Google Shape;131;p18"/>
          <p:cNvPicPr preferRelativeResize="0"/>
          <p:nvPr/>
        </p:nvPicPr>
        <p:blipFill>
          <a:blip r:embed="rId4">
            <a:alphaModFix/>
          </a:blip>
          <a:stretch>
            <a:fillRect/>
          </a:stretch>
        </p:blipFill>
        <p:spPr>
          <a:xfrm>
            <a:off x="5098450" y="2977202"/>
            <a:ext cx="2175600" cy="1900800"/>
          </a:xfrm>
          <a:prstGeom prst="ellipse">
            <a:avLst/>
          </a:prstGeom>
          <a:noFill/>
          <a:ln cap="flat" cmpd="sng" w="38100">
            <a:solidFill>
              <a:schemeClr val="accent5"/>
            </a:solidFill>
            <a:prstDash val="solid"/>
            <a:round/>
            <a:headEnd len="sm" w="sm" type="none"/>
            <a:tailEnd len="sm" w="sm" type="none"/>
          </a:ln>
        </p:spPr>
      </p:pic>
      <p:pic>
        <p:nvPicPr>
          <p:cNvPr id="132" name="Google Shape;132;p18"/>
          <p:cNvPicPr preferRelativeResize="0"/>
          <p:nvPr/>
        </p:nvPicPr>
        <p:blipFill>
          <a:blip r:embed="rId5">
            <a:alphaModFix/>
          </a:blip>
          <a:stretch>
            <a:fillRect/>
          </a:stretch>
        </p:blipFill>
        <p:spPr>
          <a:xfrm>
            <a:off x="5301700" y="1119275"/>
            <a:ext cx="2175600" cy="2175600"/>
          </a:xfrm>
          <a:prstGeom prst="ellipse">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9"/>
          <p:cNvSpPr txBox="1"/>
          <p:nvPr>
            <p:ph type="title"/>
          </p:nvPr>
        </p:nvSpPr>
        <p:spPr>
          <a:xfrm>
            <a:off x="208654" y="633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accent5"/>
                </a:solidFill>
              </a:rPr>
              <a:t>FACTS AND FIGURES</a:t>
            </a:r>
            <a:endParaRPr sz="3100">
              <a:solidFill>
                <a:schemeClr val="accent5"/>
              </a:solidFill>
            </a:endParaRPr>
          </a:p>
        </p:txBody>
      </p:sp>
      <p:sp>
        <p:nvSpPr>
          <p:cNvPr id="138" name="Google Shape;138;p19"/>
          <p:cNvSpPr txBox="1"/>
          <p:nvPr>
            <p:ph idx="1" type="body"/>
          </p:nvPr>
        </p:nvSpPr>
        <p:spPr>
          <a:xfrm>
            <a:off x="505977" y="144120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One in four women are victims of genital mutilation, and one in three women and girls aged 15 to 24 has experienced physical, sexual, or emotional violence.</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107.3 per 1000 adolescents girls age 15-19 give birth yearly.</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In 2021, there are 41,000 new HIV infections and 790,000 living with HIV recorded amongst women and girls aged 15-49.</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82.1% of women who believe they should have final say in decisions regarding their own healthcare while only 46.3% of women aged 15-49 make decisions about their SRHR.</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2.4% of women with disabilities in Nigeria have HIV, as compared to 1.4% of the men with disabilities44. This shows that women are more susceptible to sexually transmitted infections including HIV.</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51.8% of general public reported discriminatory attitudes towards PLHIV.</a:t>
            </a:r>
            <a:endParaRPr b="1">
              <a:solidFill>
                <a:schemeClr val="accent5"/>
              </a:solidFill>
              <a:latin typeface="Comic Sans MS"/>
              <a:ea typeface="Comic Sans MS"/>
              <a:cs typeface="Comic Sans MS"/>
              <a:sym typeface="Comic Sans MS"/>
            </a:endParaRPr>
          </a:p>
          <a:p>
            <a:pPr indent="-311150" lvl="0" marL="457200" rtl="0" algn="l">
              <a:spcBef>
                <a:spcPts val="0"/>
              </a:spcBef>
              <a:spcAft>
                <a:spcPts val="0"/>
              </a:spcAft>
              <a:buClr>
                <a:schemeClr val="accent5"/>
              </a:buClr>
              <a:buSzPts val="1300"/>
              <a:buFont typeface="Comic Sans MS"/>
              <a:buAutoNum type="arabicPeriod"/>
            </a:pPr>
            <a:r>
              <a:rPr b="1" lang="en">
                <a:solidFill>
                  <a:schemeClr val="accent5"/>
                </a:solidFill>
                <a:latin typeface="Comic Sans MS"/>
                <a:ea typeface="Comic Sans MS"/>
                <a:cs typeface="Comic Sans MS"/>
                <a:sym typeface="Comic Sans MS"/>
              </a:rPr>
              <a:t>In 2014, Nigeria passed the HIV and AIDS Anti-Discrimination Act, which protects individuals from discrimination based on HIV status. However, the Act does not adequately address the rights and needs of persons with disabilities.</a:t>
            </a:r>
            <a:endParaRPr b="1">
              <a:solidFill>
                <a:schemeClr val="accent5"/>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0"/>
          <p:cNvSpPr txBox="1"/>
          <p:nvPr>
            <p:ph idx="1" type="body"/>
          </p:nvPr>
        </p:nvSpPr>
        <p:spPr>
          <a:xfrm>
            <a:off x="3387445" y="1640675"/>
            <a:ext cx="5535300" cy="396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accent5"/>
              </a:buClr>
              <a:buSzPts val="1600"/>
              <a:buFont typeface="Comic Sans MS"/>
              <a:buAutoNum type="alphaUcPeriod"/>
            </a:pPr>
            <a:r>
              <a:rPr b="1" lang="en" sz="1600">
                <a:solidFill>
                  <a:schemeClr val="accent5"/>
                </a:solidFill>
                <a:latin typeface="Comic Sans MS"/>
                <a:ea typeface="Comic Sans MS"/>
                <a:cs typeface="Comic Sans MS"/>
                <a:sym typeface="Comic Sans MS"/>
              </a:rPr>
              <a:t>Establishment of Youth-Friendly SRHR Centers in all States</a:t>
            </a:r>
            <a:r>
              <a:rPr lang="en" sz="1600">
                <a:solidFill>
                  <a:schemeClr val="accent5"/>
                </a:solidFill>
                <a:latin typeface="Comic Sans MS"/>
                <a:ea typeface="Comic Sans MS"/>
                <a:cs typeface="Comic Sans MS"/>
                <a:sym typeface="Comic Sans MS"/>
              </a:rPr>
              <a:t>: The lack of youth-friendly SRHR centers in all states presents a significant gap in providing appropriate and targeted services to young women and girls. By establishing these centers, we can create safe spaces where young individuals can access comprehensive SRHR information, counseling, and services that are specifically tailored to their unique needs. This would empower them to make informed decisions about their SRHR and foster a culture of well-being and empowerment among the youth.</a:t>
            </a:r>
            <a:endParaRPr sz="1600">
              <a:solidFill>
                <a:schemeClr val="accent5"/>
              </a:solidFill>
              <a:latin typeface="Comic Sans MS"/>
              <a:ea typeface="Comic Sans MS"/>
              <a:cs typeface="Comic Sans MS"/>
              <a:sym typeface="Comic Sans MS"/>
            </a:endParaRPr>
          </a:p>
        </p:txBody>
      </p:sp>
      <p:sp>
        <p:nvSpPr>
          <p:cNvPr id="144" name="Google Shape;144;p20"/>
          <p:cNvSpPr txBox="1"/>
          <p:nvPr/>
        </p:nvSpPr>
        <p:spPr>
          <a:xfrm>
            <a:off x="221672" y="686369"/>
            <a:ext cx="9144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accent5"/>
                </a:solidFill>
                <a:latin typeface="Raleway"/>
                <a:ea typeface="Raleway"/>
                <a:cs typeface="Raleway"/>
                <a:sym typeface="Raleway"/>
              </a:rPr>
              <a:t>SRHR NEEDS OF MARGINALIZED WOMEN AND GIRLS: Findings from VSI’s Rightholders’ Needs Assessment. </a:t>
            </a:r>
            <a:endParaRPr b="1" sz="2500">
              <a:solidFill>
                <a:schemeClr val="accent5"/>
              </a:solidFill>
              <a:latin typeface="Raleway"/>
              <a:ea typeface="Raleway"/>
              <a:cs typeface="Raleway"/>
              <a:sym typeface="Raleway"/>
            </a:endParaRPr>
          </a:p>
        </p:txBody>
      </p:sp>
      <p:sp>
        <p:nvSpPr>
          <p:cNvPr id="145" name="Google Shape;145;p20"/>
          <p:cNvSpPr/>
          <p:nvPr/>
        </p:nvSpPr>
        <p:spPr>
          <a:xfrm>
            <a:off x="443350" y="2021975"/>
            <a:ext cx="2618400" cy="279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0"/>
          <p:cNvPicPr preferRelativeResize="0"/>
          <p:nvPr/>
        </p:nvPicPr>
        <p:blipFill>
          <a:blip r:embed="rId3">
            <a:alphaModFix amt="95000"/>
          </a:blip>
          <a:stretch>
            <a:fillRect/>
          </a:stretch>
        </p:blipFill>
        <p:spPr>
          <a:xfrm>
            <a:off x="443350" y="2033700"/>
            <a:ext cx="2618400" cy="2799600"/>
          </a:xfrm>
          <a:prstGeom prst="roundRect">
            <a:avLst>
              <a:gd fmla="val 16667" name="adj"/>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1"/>
          <p:cNvSpPr txBox="1"/>
          <p:nvPr>
            <p:ph idx="1" type="body"/>
          </p:nvPr>
        </p:nvSpPr>
        <p:spPr>
          <a:xfrm>
            <a:off x="4025500" y="853950"/>
            <a:ext cx="5118600" cy="396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1800">
                <a:solidFill>
                  <a:schemeClr val="accent5"/>
                </a:solidFill>
                <a:latin typeface="Comic Sans MS"/>
                <a:ea typeface="Comic Sans MS"/>
                <a:cs typeface="Comic Sans MS"/>
                <a:sym typeface="Comic Sans MS"/>
              </a:rPr>
              <a:t>B. Establishment of Safe Homes for Abused Girls</a:t>
            </a:r>
            <a:r>
              <a:rPr lang="en" sz="1800">
                <a:solidFill>
                  <a:schemeClr val="accent5"/>
                </a:solidFill>
                <a:latin typeface="Comic Sans MS"/>
                <a:ea typeface="Comic Sans MS"/>
                <a:cs typeface="Comic Sans MS"/>
                <a:sym typeface="Comic Sans MS"/>
              </a:rPr>
              <a:t>: </a:t>
            </a:r>
            <a:r>
              <a:rPr lang="en" sz="1800">
                <a:solidFill>
                  <a:schemeClr val="accent5"/>
                </a:solidFill>
                <a:latin typeface="Comic Sans MS"/>
                <a:ea typeface="Comic Sans MS"/>
                <a:cs typeface="Comic Sans MS"/>
                <a:sym typeface="Comic Sans MS"/>
              </a:rPr>
              <a:t>The absence of safe homes for abused girls, particularly those living with HIV and in displacement, leaves them vulnerable and without necessary support. By establishing safe homes, we can provide these girls with a secure environment where they can receive physical, emotional, and psychological assistance. These safe homes would offer a haven for healing, empowerment, and the opportunity to rebuild their lives free from violence and exploitation.</a:t>
            </a:r>
            <a:endParaRPr sz="1800">
              <a:solidFill>
                <a:schemeClr val="accent5"/>
              </a:solidFill>
              <a:latin typeface="Comic Sans MS"/>
              <a:ea typeface="Comic Sans MS"/>
              <a:cs typeface="Comic Sans MS"/>
              <a:sym typeface="Comic Sans MS"/>
            </a:endParaRPr>
          </a:p>
        </p:txBody>
      </p:sp>
      <p:sp>
        <p:nvSpPr>
          <p:cNvPr id="152" name="Google Shape;152;p21"/>
          <p:cNvSpPr/>
          <p:nvPr/>
        </p:nvSpPr>
        <p:spPr>
          <a:xfrm>
            <a:off x="443350" y="1449750"/>
            <a:ext cx="3131100" cy="337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1"/>
          <p:cNvPicPr preferRelativeResize="0"/>
          <p:nvPr/>
        </p:nvPicPr>
        <p:blipFill rotWithShape="1">
          <a:blip r:embed="rId3">
            <a:alphaModFix/>
          </a:blip>
          <a:srcRect b="0" l="51966" r="0" t="0"/>
          <a:stretch/>
        </p:blipFill>
        <p:spPr>
          <a:xfrm>
            <a:off x="443350" y="1442700"/>
            <a:ext cx="3131100" cy="3385800"/>
          </a:xfrm>
          <a:prstGeom prst="roundRect">
            <a:avLst>
              <a:gd fmla="val 16667" name="adj"/>
            </a:avLst>
          </a:prstGeom>
          <a:noFill/>
          <a:ln cap="flat" cmpd="sng" w="38100">
            <a:solidFill>
              <a:schemeClr val="accent5"/>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